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1_C9B7204F.xml" ContentType="application/vnd.ms-powerpoint.comments+xml"/>
  <Override PartName="/ppt/notesSlides/notesSlide1.xml" ContentType="application/vnd.openxmlformats-officedocument.presentationml.notesSlide+xml"/>
  <Override PartName="/ppt/comments/modernComment_105_D64095C7.xml" ContentType="application/vnd.ms-powerpoint.comments+xml"/>
  <Override PartName="/ppt/notesSlides/notesSlide2.xml" ContentType="application/vnd.openxmlformats-officedocument.presentationml.notesSlide+xml"/>
  <Override PartName="/ppt/comments/modernComment_11F_C53F23E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3_741F56E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4_7DEE221C.xml" ContentType="application/vnd.ms-powerpoint.comments+xml"/>
  <Override PartName="/ppt/notesSlides/notesSlide12.xml" ContentType="application/vnd.openxmlformats-officedocument.presentationml.notesSlide+xml"/>
  <Override PartName="/ppt/comments/modernComment_102_BC22A43F.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7" r:id="rId2"/>
    <p:sldId id="261" r:id="rId3"/>
    <p:sldId id="286" r:id="rId4"/>
    <p:sldId id="287" r:id="rId5"/>
    <p:sldId id="290" r:id="rId6"/>
    <p:sldId id="288" r:id="rId7"/>
    <p:sldId id="289" r:id="rId8"/>
    <p:sldId id="291" r:id="rId9"/>
    <p:sldId id="262" r:id="rId10"/>
    <p:sldId id="265" r:id="rId11"/>
    <p:sldId id="285" r:id="rId12"/>
    <p:sldId id="267" r:id="rId13"/>
    <p:sldId id="269" r:id="rId14"/>
    <p:sldId id="268" r:id="rId15"/>
    <p:sldId id="260" r:id="rId16"/>
    <p:sldId id="258" r:id="rId17"/>
    <p:sldId id="263" r:id="rId18"/>
    <p:sldId id="270" r:id="rId19"/>
    <p:sldId id="284" r:id="rId20"/>
    <p:sldId id="271" r:id="rId21"/>
    <p:sldId id="273" r:id="rId22"/>
    <p:sldId id="274" r:id="rId23"/>
    <p:sldId id="266" r:id="rId24"/>
    <p:sldId id="272" r:id="rId25"/>
  </p:sldIdLst>
  <p:sldSz cx="7562850" cy="53308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7EE565-EACC-854F-BE85-D2DABE5163B1}">
          <p14:sldIdLst>
            <p14:sldId id="257"/>
          </p14:sldIdLst>
        </p14:section>
        <p14:section name="Teams Rooms" id="{77403EAE-9A92-B143-8B0E-11F51FC4699D}">
          <p14:sldIdLst>
            <p14:sldId id="261"/>
            <p14:sldId id="286"/>
            <p14:sldId id="287"/>
            <p14:sldId id="290"/>
            <p14:sldId id="288"/>
            <p14:sldId id="289"/>
            <p14:sldId id="291"/>
          </p14:sldIdLst>
        </p14:section>
        <p14:section name="Auditorium" id="{1503E5D6-6001-487F-94E9-9AD6E46A88A2}">
          <p14:sldIdLst>
            <p14:sldId id="262"/>
            <p14:sldId id="265"/>
            <p14:sldId id="285"/>
            <p14:sldId id="267"/>
            <p14:sldId id="269"/>
            <p14:sldId id="268"/>
          </p14:sldIdLst>
        </p14:section>
        <p14:section name="SmallConferenceClassRoom" id="{7CC48001-F6FC-AF4F-BF5A-15641B177DA9}">
          <p14:sldIdLst>
            <p14:sldId id="260"/>
            <p14:sldId id="258"/>
          </p14:sldIdLst>
        </p14:section>
        <p14:section name="Anatomy Lab" id="{2EE9E053-B56F-2E4E-B805-25E3C08FD293}">
          <p14:sldIdLst>
            <p14:sldId id="263"/>
            <p14:sldId id="270"/>
            <p14:sldId id="284"/>
            <p14:sldId id="271"/>
          </p14:sldIdLst>
        </p14:section>
        <p14:section name="Multipurpose Lab" id="{BF7DFD9A-C2AC-D04C-895F-C88291C73C04}">
          <p14:sldIdLst>
            <p14:sldId id="273"/>
            <p14:sldId id="274"/>
            <p14:sldId id="266"/>
            <p14:sldId id="272"/>
          </p14:sldIdLst>
        </p14:section>
        <p14:section name="Boardroom" id="{183EA1C3-5AB0-CB47-A1F4-91AF43C86A8F}">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D25749-53B0-D2DB-B4BF-DF7742D8601C}" name="Mary R Myers, MA" initials="MM" userId="S::mary.myers@austin.utexas.edu::d54e0c5c-012f-47bd-8f4b-f0aaf46e9214" providerId="AD"/>
  <p188:author id="{7EE2D7B7-0C90-5648-B4AC-4175C9AF8E66}" name="McCaskill, Pat" initials="" userId="S::patrick.mccaskill@austin.utexas.edu::20e446f1-1a5d-4c59-a4e3-9811fd56b170" providerId="AD"/>
  <p188:author id="{AC3FDAFD-1568-5AE0-9FB9-732F83D54F8A}" name="Read, Michelle F" initials="" userId="S::michelle.read@austin.utexas.edu::d2a7aa0a-59c5-48ab-b13b-19e9c6365c3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94694"/>
  </p:normalViewPr>
  <p:slideViewPr>
    <p:cSldViewPr snapToGrid="0">
      <p:cViewPr varScale="1">
        <p:scale>
          <a:sx n="126" d="100"/>
          <a:sy n="126" d="100"/>
        </p:scale>
        <p:origin x="200"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01_C9B7204F.xml><?xml version="1.0" encoding="utf-8"?>
<p188:cmLst xmlns:a="http://schemas.openxmlformats.org/drawingml/2006/main" xmlns:r="http://schemas.openxmlformats.org/officeDocument/2006/relationships" xmlns:p188="http://schemas.microsoft.com/office/powerpoint/2018/8/main">
  <p188:cm id="{117EDA8B-066B-4F06-AF11-2E0D95E30B9D}" authorId="{AC3FDAFD-1568-5AE0-9FB9-732F83D54F8A}" created="2024-04-29T00:22:07.098">
    <pc:sldMkLst xmlns:pc="http://schemas.microsoft.com/office/powerpoint/2013/main/command">
      <pc:docMk/>
      <pc:sldMk cId="3384221775" sldId="257"/>
    </pc:sldMkLst>
    <p188:txBody>
      <a:bodyPr/>
      <a:lstStyle/>
      <a:p>
        <a:r>
          <a:rPr lang="en-US"/>
          <a:t>This cover should be made for each room.</a:t>
        </a:r>
      </a:p>
    </p188:txBody>
  </p188:cm>
  <p188:cm id="{0F28A90A-25BE-484E-B9E5-30CAAFAA2CA5}" authorId="{AC3FDAFD-1568-5AE0-9FB9-732F83D54F8A}" created="2024-05-16T20:04:11.327">
    <ac:txMkLst xmlns:ac="http://schemas.microsoft.com/office/drawing/2013/main/command">
      <pc:docMk xmlns:pc="http://schemas.microsoft.com/office/powerpoint/2013/main/command"/>
      <pc:sldMk xmlns:pc="http://schemas.microsoft.com/office/powerpoint/2013/main/command" cId="3384221775" sldId="257"/>
      <ac:spMk id="19" creationId="{6638D586-7F0D-3C92-283C-D6B63028CB1F}"/>
      <ac:txMk cp="0" len="24">
        <ac:context len="49" hash="3144137853"/>
      </ac:txMk>
    </ac:txMkLst>
    <p188:txBody>
      <a:bodyPr/>
      <a:lstStyle/>
      <a:p>
        <a:r>
          <a:rPr lang="en-US"/>
          <a:t>Until we figure out a true help now possible system, what abut developing a troubleshooting QA? That way we can also have users add questions to it? Maybe a link to a FAQ on Cerebrum?</a:t>
        </a:r>
      </a:p>
    </p188:txBody>
  </p188:cm>
</p188:cmLst>
</file>

<file path=ppt/comments/modernComment_102_BC22A43F.xml><?xml version="1.0" encoding="utf-8"?>
<p188:cmLst xmlns:a="http://schemas.openxmlformats.org/drawingml/2006/main" xmlns:r="http://schemas.openxmlformats.org/officeDocument/2006/relationships" xmlns:p188="http://schemas.microsoft.com/office/powerpoint/2018/8/main">
  <p188:cm id="{A9AE276C-0DFD-F040-81BE-224BB7785AC0}" authorId="{AC3FDAFD-1568-5AE0-9FB9-732F83D54F8A}" created="2024-04-18T16:02:44.404">
    <pc:sldMkLst xmlns:pc="http://schemas.microsoft.com/office/powerpoint/2013/main/command">
      <pc:docMk/>
      <pc:sldMk cId="3156386879" sldId="258"/>
    </pc:sldMkLst>
    <p188:txBody>
      <a:bodyPr/>
      <a:lstStyle/>
      <a:p>
        <a:r>
          <a:rPr lang="en-US"/>
          <a:t>Create a QR code that links to: https://youtu.be/_mEuyQOwdSQ?si=wpWk0KukQ8PhPQKJ </a:t>
        </a:r>
      </a:p>
    </p188:txBody>
  </p188:cm>
  <p188:cm id="{909EDD5F-6A01-4B63-AFAF-CCF2F881ACC2}" authorId="{AC3FDAFD-1568-5AE0-9FB9-732F83D54F8A}" created="2024-04-18T17:14:33.549">
    <ac:deMkLst xmlns:ac="http://schemas.microsoft.com/office/drawing/2013/main/command">
      <pc:docMk xmlns:pc="http://schemas.microsoft.com/office/powerpoint/2013/main/command"/>
      <pc:sldMk xmlns:pc="http://schemas.microsoft.com/office/powerpoint/2013/main/command" cId="3156386879" sldId="258"/>
      <ac:spMk id="118" creationId="{D47D417E-8EA0-718B-A20F-B4373C25774A}"/>
    </ac:deMkLst>
    <p188:txBody>
      <a:bodyPr/>
      <a:lstStyle/>
      <a:p>
        <a:r>
          <a:rPr lang="en-US"/>
          <a:t>Fix before saving as a PDF.</a:t>
        </a:r>
      </a:p>
    </p188:txBody>
    <p188:extLst>
      <p:ext xmlns:p="http://schemas.openxmlformats.org/presentationml/2006/main" uri="{57CB4572-C831-44C2-8A1C-0ADB6CCDFE69}">
        <p223:reactions xmlns:p223="http://schemas.microsoft.com/office/powerpoint/2022/03/main">
          <p223:rxn type="👍">
            <p223:instance time="2024-05-15T14:29:24.911" authorId="{AC3FDAFD-1568-5AE0-9FB9-732F83D54F8A}"/>
          </p223:rxn>
        </p223:reactions>
      </p:ext>
    </p188:extLst>
  </p188:cm>
  <p188:cm id="{7F99CDF9-EC9C-44FD-84BB-ED91C801A16A}" authorId="{43D25749-53B0-D2DB-B4BF-DF7742D8601C}" created="2024-05-09T19:14:52.349">
    <ac:txMkLst xmlns:ac="http://schemas.microsoft.com/office/drawing/2013/main/command">
      <pc:docMk xmlns:pc="http://schemas.microsoft.com/office/powerpoint/2013/main/command"/>
      <pc:sldMk xmlns:pc="http://schemas.microsoft.com/office/powerpoint/2013/main/command" cId="3156386879" sldId="258"/>
      <ac:spMk id="117" creationId="{E67DF643-CBEF-48BB-8109-6ECCB7685A01}"/>
      <ac:txMk cp="0" len="6">
        <ac:context len="7" hash="2600388396"/>
      </ac:txMk>
    </ac:txMkLst>
    <p188:replyLst>
      <p188:reply id="{DCE44DAA-56AA-4112-98E4-C9492DECEA9F}" authorId="{AC3FDAFD-1568-5AE0-9FB9-732F83D54F8A}" created="2024-05-15T14:26:32.419">
        <p188:txBody>
          <a:bodyPr/>
          <a:lstStyle/>
          <a:p>
            <a:r>
              <a:rPr lang="en-US"/>
              <a:t>[@Mary R Myers, MA], technically they could sign into the UT wifi, but CST isn't advertising that because the board isn't secure. They can only save locally and copy with a phone.</a:t>
            </a:r>
          </a:p>
        </p188:txBody>
      </p188:reply>
      <p188:reply id="{5B03022D-E031-42DE-97C3-2B251F54245D}" authorId="{43D25749-53B0-D2DB-B4BF-DF7742D8601C}" created="2024-05-15T14:32:31.286">
        <p188:txBody>
          <a:bodyPr/>
          <a:lstStyle/>
          <a:p>
            <a:r>
              <a:rPr lang="en-US"/>
              <a:t>so how can that be included in the directive to ‘share'</a:t>
            </a:r>
          </a:p>
        </p188:txBody>
      </p188:reply>
      <p188:reply id="{6852CB85-BF23-4ED4-9B80-397F8F8A8E64}" authorId="{AC3FDAFD-1568-5AE0-9FB9-732F83D54F8A}" created="2024-05-15T14:59:50.911">
        <p188:txBody>
          <a:bodyPr/>
          <a:lstStyle/>
          <a:p>
            <a:r>
              <a:rPr lang="en-US"/>
              <a:t>I reworded them.</a:t>
            </a:r>
          </a:p>
        </p188:txBody>
      </p188:reply>
    </p188:replyLst>
    <p188:txBody>
      <a:bodyPr/>
      <a:lstStyle/>
      <a:p>
        <a:r>
          <a:rPr lang="en-US"/>
          <a:t>how do they share</a:t>
        </a:r>
      </a:p>
    </p188:txBody>
  </p188:cm>
  <p188:cm id="{091856A3-32AC-4A2A-9B93-309D60076DB5}" authorId="{43D25749-53B0-D2DB-B4BF-DF7742D8601C}" created="2024-05-09T19:15:13.819">
    <ac:txMkLst xmlns:ac="http://schemas.microsoft.com/office/drawing/2013/main/command">
      <pc:docMk xmlns:pc="http://schemas.microsoft.com/office/powerpoint/2013/main/command"/>
      <pc:sldMk xmlns:pc="http://schemas.microsoft.com/office/powerpoint/2013/main/command" cId="3156386879" sldId="258"/>
      <ac:spMk id="118" creationId="{D47D417E-8EA0-718B-A20F-B4373C25774A}"/>
      <ac:txMk cp="0" len="10">
        <ac:context len="11" hash="1245024491"/>
      </ac:txMk>
    </ac:txMkLst>
    <p188:txBody>
      <a:bodyPr/>
      <a:lstStyle/>
      <a:p>
        <a:r>
          <a:rPr lang="en-US"/>
          <a:t>how do they send</a:t>
        </a:r>
      </a:p>
    </p188:txBody>
  </p188:cm>
</p188:cmLst>
</file>

<file path=ppt/comments/modernComment_104_7DEE221C.xml><?xml version="1.0" encoding="utf-8"?>
<p188:cmLst xmlns:a="http://schemas.openxmlformats.org/drawingml/2006/main" xmlns:r="http://schemas.openxmlformats.org/officeDocument/2006/relationships" xmlns:p188="http://schemas.microsoft.com/office/powerpoint/2018/8/main">
  <p188:cm id="{D7F2CA89-03DA-674B-A8AC-76ACB1BAAAFE}" authorId="{AC3FDAFD-1568-5AE0-9FB9-732F83D54F8A}" created="2024-04-18T16:05:08.062">
    <pc:sldMkLst xmlns:pc="http://schemas.microsoft.com/office/powerpoint/2013/main/command">
      <pc:docMk/>
      <pc:sldMk cId="2112758300" sldId="260"/>
    </pc:sldMkLst>
    <p188:txBody>
      <a:bodyPr/>
      <a:lstStyle/>
      <a:p>
        <a:r>
          <a:rPr lang="en-US"/>
          <a:t>Clean up number alignment.
</a:t>
        </a:r>
      </a:p>
    </p188:txBody>
  </p188:cm>
  <p188:cm id="{29E9E9F2-2DBE-49D5-B0EE-2B04BE60A360}" authorId="{43D25749-53B0-D2DB-B4BF-DF7742D8601C}" created="2024-05-09T19:18:04.435">
    <ac:txMkLst xmlns:ac="http://schemas.microsoft.com/office/drawing/2013/main/command">
      <pc:docMk xmlns:pc="http://schemas.microsoft.com/office/powerpoint/2013/main/command"/>
      <pc:sldMk xmlns:pc="http://schemas.microsoft.com/office/powerpoint/2013/main/command" cId="2112758300" sldId="260"/>
      <ac:spMk id="9" creationId="{D12CD891-F0EA-FD1C-12A5-AE7E4F26B82A}"/>
      <ac:txMk cp="234">
        <ac:context len="513" hash="3451561169"/>
      </ac:txMk>
    </ac:txMkLst>
    <p188:pos x="1497174" y="1116201"/>
    <p188:replyLst>
      <p188:reply id="{B0D0E948-D273-F041-83A3-3A44BB75D6ED}" authorId="{AC3FDAFD-1568-5AE0-9FB9-732F83D54F8A}" created="2024-05-16T20:08:56.542">
        <p188:txBody>
          <a:bodyPr/>
          <a:lstStyle/>
          <a:p>
            <a:r>
              <a:rPr lang="en-US"/>
              <a:t>[@McCaskill, Pat], thoughts on this? If we aren’t going to tell them how to change the source, perhaps we shouldn’t draw attention to it. However, we’d like to test the USB functionality to save images and video too. </a:t>
            </a:r>
          </a:p>
        </p188:txBody>
      </p188:reply>
    </p188:replyLst>
    <p188:txBody>
      <a:bodyPr/>
      <a:lstStyle/>
      <a:p>
        <a:r>
          <a:rPr lang="en-US"/>
          <a:t>is this encouraging users to plug HDMI into the BenQ instead of the wall port under the display</a:t>
        </a:r>
      </a:p>
    </p188:txBody>
  </p188:cm>
  <p188:cm id="{F89008B2-27D0-44A2-83B5-FD3A0B38DED8}" authorId="{AC3FDAFD-1568-5AE0-9FB9-732F83D54F8A}" created="2024-05-20T16:16:30.043" startDate="2024-05-20T16:16:30.043" dueDate="2024-05-20T16:16:30.043" assignedTo="{7EE2D7B7-0C90-5648-B4AC-4175C9AF8E66}" title="@McCaskill, Pat do we want them to know that?">
    <ac:txMkLst xmlns:ac="http://schemas.microsoft.com/office/drawing/2013/main/command">
      <pc:docMk xmlns:pc="http://schemas.microsoft.com/office/powerpoint/2013/main/command"/>
      <pc:sldMk xmlns:pc="http://schemas.microsoft.com/office/powerpoint/2013/main/command" cId="2112758300" sldId="260"/>
      <ac:spMk id="9" creationId="{D12CD891-F0EA-FD1C-12A5-AE7E4F26B82A}"/>
      <ac:txMk cp="391" len="87">
        <ac:context len="513" hash="3451561169"/>
      </ac:txMk>
    </ac:txMkLst>
    <p188:pos x="1838422" y="1757374"/>
    <p188:txBody>
      <a:bodyPr/>
      <a:lstStyle/>
      <a:p>
        <a:r>
          <a:rPr lang="en-US"/>
          <a:t>[@McCaskill, Pat] do we want them to know that?</a:t>
        </a:r>
      </a:p>
    </p188:txBody>
    <p188:extLst>
      <p:ext xmlns:p="http://schemas.openxmlformats.org/presentationml/2006/main" uri="{5BB2D875-25FF-4072-B9AC-8F64D62656EB}">
        <p228:taskDetails xmlns:p228="http://schemas.microsoft.com/office/powerpoint/2022/08/main">
          <p228:history>
            <p228:event time="2024-05-20T16:16:30.043" id="{7C0671C2-A0D6-49AA-81D2-32FA97D4F4D5}">
              <p228:atrbtn authorId="{AC3FDAFD-1568-5AE0-9FB9-732F83D54F8A}"/>
              <p228:anchr>
                <p228:comment id="{F89008B2-27D0-44A2-83B5-FD3A0B38DED8}"/>
              </p228:anchr>
              <p228:add/>
            </p228:event>
            <p228:event time="2024-05-20T16:16:30.043" id="{1DBDAADF-1B3E-4502-A54F-21267719D4AE}">
              <p228:atrbtn authorId="{AC3FDAFD-1568-5AE0-9FB9-732F83D54F8A}"/>
              <p228:anchr>
                <p228:comment id="{F89008B2-27D0-44A2-83B5-FD3A0B38DED8}"/>
              </p228:anchr>
              <p228:asgn authorId="{7EE2D7B7-0C90-5648-B4AC-4175C9AF8E66}"/>
            </p228:event>
            <p228:event time="2024-05-20T16:16:30.043" id="{E82D0D6F-8FAD-40DB-9EFF-B2697B36AFA7}">
              <p228:atrbtn authorId="{AC3FDAFD-1568-5AE0-9FB9-732F83D54F8A}"/>
              <p228:anchr>
                <p228:comment id="{F89008B2-27D0-44A2-83B5-FD3A0B38DED8}"/>
              </p228:anchr>
              <p228:title val="@McCaskill, Pat do we want them to know that?"/>
            </p228:event>
            <p228:event time="2024-05-20T16:16:30.043" id="{0D86CA29-2346-4E20-B28A-F6480C517D74}">
              <p228:atrbtn authorId="{AC3FDAFD-1568-5AE0-9FB9-732F83D54F8A}"/>
              <p228:anchr>
                <p228:comment id="{F89008B2-27D0-44A2-83B5-FD3A0B38DED8}"/>
              </p228:anchr>
              <p228:date stDt="2024-05-20T16:16:30.043" endDt="2024-05-20T16:16:30.043"/>
            </p228:event>
          </p228:history>
        </p228:taskDetails>
      </p:ext>
    </p188:extLst>
  </p188:cm>
</p188:cmLst>
</file>

<file path=ppt/comments/modernComment_105_D64095C7.xml><?xml version="1.0" encoding="utf-8"?>
<p188:cmLst xmlns:a="http://schemas.openxmlformats.org/drawingml/2006/main" xmlns:r="http://schemas.openxmlformats.org/officeDocument/2006/relationships" xmlns:p188="http://schemas.microsoft.com/office/powerpoint/2018/8/main">
  <p188:cm id="{24A32353-343F-4190-87B1-A606F7D4A075}" authorId="{AC3FDAFD-1568-5AE0-9FB9-732F83D54F8A}" status="resolved" created="2024-05-08T14:10:24.840" complete="100000">
    <ac:deMkLst xmlns:ac="http://schemas.microsoft.com/office/drawing/2013/main/command">
      <pc:docMk xmlns:pc="http://schemas.microsoft.com/office/powerpoint/2013/main/command"/>
      <pc:sldMk xmlns:pc="http://schemas.microsoft.com/office/powerpoint/2013/main/command" cId="3594556871" sldId="261"/>
      <ac:picMk id="3" creationId="{9DBA0D68-CBDA-6A09-E25A-73C51CB80BA3}"/>
    </ac:deMkLst>
    <p188:txBody>
      <a:bodyPr/>
      <a:lstStyle/>
      <a:p>
        <a:r>
          <a:rPr lang="en-US"/>
          <a:t>Now we need a new screenshot with the QR code in.</a:t>
        </a:r>
      </a:p>
    </p188:txBody>
  </p188:cm>
  <p188:cm id="{DE792935-438D-429D-BC88-BA8118EF9FDF}" authorId="{43D25749-53B0-D2DB-B4BF-DF7742D8601C}" status="resolved" created="2024-05-09T19:14:32.145" complete="100000">
    <ac:txMkLst xmlns:ac="http://schemas.microsoft.com/office/drawing/2013/main/command">
      <pc:docMk xmlns:pc="http://schemas.microsoft.com/office/powerpoint/2013/main/command"/>
      <pc:sldMk xmlns:pc="http://schemas.microsoft.com/office/powerpoint/2013/main/command" cId="3594556871" sldId="261"/>
      <ac:spMk id="2" creationId="{8062ECFA-79BA-B319-7C40-5DF60E8D0602}"/>
      <ac:txMk cp="0" len="1">
        <ac:context len="63" hash="1257754012"/>
      </ac:txMk>
    </ac:txMkLst>
    <p188:pos x="1050716" y="150109"/>
    <p188:txBody>
      <a:bodyPr/>
      <a:lstStyle/>
      <a:p>
        <a:r>
          <a:rPr lang="en-US"/>
          <a:t>Crestron is how we describe podium rooms. rename or remove</a:t>
        </a:r>
      </a:p>
    </p188:txBody>
    <p188:extLst>
      <p:ext xmlns:p="http://schemas.openxmlformats.org/presentationml/2006/main" uri="{57CB4572-C831-44C2-8A1C-0ADB6CCDFE69}">
        <p223:reactions xmlns:p223="http://schemas.microsoft.com/office/powerpoint/2022/03/main">
          <p223:rxn type="👍">
            <p223:instance time="2024-05-09T19:23:54.926" authorId="{AC3FDAFD-1568-5AE0-9FB9-732F83D54F8A}"/>
          </p223:rxn>
        </p223:reactions>
      </p:ext>
    </p188:extLst>
  </p188:cm>
  <p188:cm id="{0407247F-4019-46EA-B91F-53DB53C64545}" authorId="{AC3FDAFD-1568-5AE0-9FB9-732F83D54F8A}" status="resolved" created="2024-05-09T19:25:26.961" complete="100000">
    <ac:deMkLst xmlns:ac="http://schemas.microsoft.com/office/drawing/2013/main/command">
      <pc:docMk xmlns:pc="http://schemas.microsoft.com/office/powerpoint/2013/main/command"/>
      <pc:sldMk xmlns:pc="http://schemas.microsoft.com/office/powerpoint/2013/main/command" cId="3594556871" sldId="261"/>
      <ac:spMk id="11" creationId="{976DFE4B-2C4A-380E-AB7A-FA541C6968C4}"/>
    </ac:deMkLst>
    <p188:replyLst>
      <p188:reply id="{98A57A77-69EE-4D5F-BA95-5EA3AFD38E68}" authorId="{AC3FDAFD-1568-5AE0-9FB9-732F83D54F8A}" created="2024-05-20T15:31:12.780">
        <p188:txBody>
          <a:bodyPr/>
          <a:lstStyle/>
          <a:p>
            <a:r>
              <a:rPr lang="en-US"/>
              <a:t>5/20/24 update: Pat says they will keep fo now. </a:t>
            </a:r>
          </a:p>
        </p188:txBody>
      </p188:reply>
    </p188:replyLst>
    <p188:txBody>
      <a:bodyPr/>
      <a:lstStyle/>
      <a:p>
        <a:r>
          <a:rPr lang="en-US"/>
          <a:t>Subject to deletion if Pat opts to remove QR code.</a:t>
        </a:r>
      </a:p>
    </p188:txBody>
  </p188:cm>
</p188:cmLst>
</file>

<file path=ppt/comments/modernComment_11F_C53F23EE.xml><?xml version="1.0" encoding="utf-8"?>
<p188:cmLst xmlns:a="http://schemas.openxmlformats.org/drawingml/2006/main" xmlns:r="http://schemas.openxmlformats.org/officeDocument/2006/relationships" xmlns:p188="http://schemas.microsoft.com/office/powerpoint/2018/8/main">
  <p188:cm id="{D5D9C338-4556-944A-9643-102CFA4021DD}" authorId="{AC3FDAFD-1568-5AE0-9FB9-732F83D54F8A}" created="2024-05-16T20:00:36.360">
    <pc:sldMkLst xmlns:pc="http://schemas.microsoft.com/office/powerpoint/2013/main/command">
      <pc:docMk/>
      <pc:sldMk cId="3309249518" sldId="287"/>
    </pc:sldMkLst>
    <p188:txBody>
      <a:bodyPr/>
      <a:lstStyle/>
      <a:p>
        <a:r>
          <a:rPr lang="en-US"/>
          <a:t>Add a new QR code</a:t>
        </a:r>
      </a:p>
    </p188:txBody>
  </p188:cm>
</p188:cmLst>
</file>

<file path=ppt/comments/modernComment_123_741F56EB.xml><?xml version="1.0" encoding="utf-8"?>
<p188:cmLst xmlns:a="http://schemas.openxmlformats.org/drawingml/2006/main" xmlns:r="http://schemas.openxmlformats.org/officeDocument/2006/relationships" xmlns:p188="http://schemas.microsoft.com/office/powerpoint/2018/8/main">
  <p188:cm id="{DF975EF0-C946-AD47-822A-FF37ED726657}" authorId="{AC3FDAFD-1568-5AE0-9FB9-732F83D54F8A}" created="2024-05-16T20:01:21.897">
    <ac:txMkLst xmlns:ac="http://schemas.microsoft.com/office/drawing/2013/main/command">
      <pc:docMk xmlns:pc="http://schemas.microsoft.com/office/powerpoint/2013/main/command"/>
      <pc:sldMk xmlns:pc="http://schemas.microsoft.com/office/powerpoint/2013/main/command" cId="1948210923" sldId="291"/>
      <ac:spMk id="13" creationId="{DEEC36FB-28CE-197C-61F0-11C24D76C2B3}"/>
      <ac:txMk cp="196" len="22">
        <ac:context len="470" hash="579415946"/>
      </ac:txMk>
    </ac:txMkLst>
    <p188:pos x="1967236" y="1438130"/>
    <p188:txBody>
      <a:bodyPr/>
      <a:lstStyle/>
      <a:p>
        <a:r>
          <a:rPr lang="en-US"/>
          <a:t>[@McCaskill, Pat], Let’s check this. What does the red/orange light mean?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8A6E6-270B-BB44-9A9E-DF13C8CE3523}" type="datetimeFigureOut">
              <a:rPr lang="en-US" smtClean="0"/>
              <a:t>10/15/24</a:t>
            </a:fld>
            <a:endParaRPr lang="en-US"/>
          </a:p>
        </p:txBody>
      </p:sp>
      <p:sp>
        <p:nvSpPr>
          <p:cNvPr id="4" name="Slide Image Placeholder 3"/>
          <p:cNvSpPr>
            <a:spLocks noGrp="1" noRot="1" noChangeAspect="1"/>
          </p:cNvSpPr>
          <p:nvPr>
            <p:ph type="sldImg" idx="2"/>
          </p:nvPr>
        </p:nvSpPr>
        <p:spPr>
          <a:xfrm>
            <a:off x="1239838" y="1143000"/>
            <a:ext cx="43783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060E8-EACA-D343-B1AB-9FF48EE54074}" type="slidenum">
              <a:rPr lang="en-US" smtClean="0"/>
              <a:t>‹#›</a:t>
            </a:fld>
            <a:endParaRPr lang="en-US"/>
          </a:p>
        </p:txBody>
      </p:sp>
    </p:spTree>
    <p:extLst>
      <p:ext uri="{BB962C8B-B14F-4D97-AF65-F5344CB8AC3E}">
        <p14:creationId xmlns:p14="http://schemas.microsoft.com/office/powerpoint/2010/main" val="1796338615"/>
      </p:ext>
    </p:extLst>
  </p:cSld>
  <p:clrMap bg1="lt1" tx1="dk1" bg2="lt2" tx2="dk2" accent1="accent1" accent2="accent2" accent3="accent3" accent4="accent4" accent5="accent5" accent6="accent6" hlink="hlink" folHlink="folHlink"/>
  <p:notesStyle>
    <a:lvl1pPr marL="0" algn="l" defTabSz="618866" rtl="0" eaLnBrk="1" latinLnBrk="0" hangingPunct="1">
      <a:defRPr sz="812" kern="1200">
        <a:solidFill>
          <a:schemeClr val="tx1"/>
        </a:solidFill>
        <a:latin typeface="+mn-lt"/>
        <a:ea typeface="+mn-ea"/>
        <a:cs typeface="+mn-cs"/>
      </a:defRPr>
    </a:lvl1pPr>
    <a:lvl2pPr marL="309433" algn="l" defTabSz="618866" rtl="0" eaLnBrk="1" latinLnBrk="0" hangingPunct="1">
      <a:defRPr sz="812" kern="1200">
        <a:solidFill>
          <a:schemeClr val="tx1"/>
        </a:solidFill>
        <a:latin typeface="+mn-lt"/>
        <a:ea typeface="+mn-ea"/>
        <a:cs typeface="+mn-cs"/>
      </a:defRPr>
    </a:lvl2pPr>
    <a:lvl3pPr marL="618866" algn="l" defTabSz="618866" rtl="0" eaLnBrk="1" latinLnBrk="0" hangingPunct="1">
      <a:defRPr sz="812" kern="1200">
        <a:solidFill>
          <a:schemeClr val="tx1"/>
        </a:solidFill>
        <a:latin typeface="+mn-lt"/>
        <a:ea typeface="+mn-ea"/>
        <a:cs typeface="+mn-cs"/>
      </a:defRPr>
    </a:lvl3pPr>
    <a:lvl4pPr marL="928299" algn="l" defTabSz="618866" rtl="0" eaLnBrk="1" latinLnBrk="0" hangingPunct="1">
      <a:defRPr sz="812" kern="1200">
        <a:solidFill>
          <a:schemeClr val="tx1"/>
        </a:solidFill>
        <a:latin typeface="+mn-lt"/>
        <a:ea typeface="+mn-ea"/>
        <a:cs typeface="+mn-cs"/>
      </a:defRPr>
    </a:lvl4pPr>
    <a:lvl5pPr marL="1237732" algn="l" defTabSz="618866" rtl="0" eaLnBrk="1" latinLnBrk="0" hangingPunct="1">
      <a:defRPr sz="812" kern="1200">
        <a:solidFill>
          <a:schemeClr val="tx1"/>
        </a:solidFill>
        <a:latin typeface="+mn-lt"/>
        <a:ea typeface="+mn-ea"/>
        <a:cs typeface="+mn-cs"/>
      </a:defRPr>
    </a:lvl5pPr>
    <a:lvl6pPr marL="1547165" algn="l" defTabSz="618866" rtl="0" eaLnBrk="1" latinLnBrk="0" hangingPunct="1">
      <a:defRPr sz="812" kern="1200">
        <a:solidFill>
          <a:schemeClr val="tx1"/>
        </a:solidFill>
        <a:latin typeface="+mn-lt"/>
        <a:ea typeface="+mn-ea"/>
        <a:cs typeface="+mn-cs"/>
      </a:defRPr>
    </a:lvl6pPr>
    <a:lvl7pPr marL="1856598" algn="l" defTabSz="618866" rtl="0" eaLnBrk="1" latinLnBrk="0" hangingPunct="1">
      <a:defRPr sz="812" kern="1200">
        <a:solidFill>
          <a:schemeClr val="tx1"/>
        </a:solidFill>
        <a:latin typeface="+mn-lt"/>
        <a:ea typeface="+mn-ea"/>
        <a:cs typeface="+mn-cs"/>
      </a:defRPr>
    </a:lvl7pPr>
    <a:lvl8pPr marL="2166031" algn="l" defTabSz="618866" rtl="0" eaLnBrk="1" latinLnBrk="0" hangingPunct="1">
      <a:defRPr sz="812" kern="1200">
        <a:solidFill>
          <a:schemeClr val="tx1"/>
        </a:solidFill>
        <a:latin typeface="+mn-lt"/>
        <a:ea typeface="+mn-ea"/>
        <a:cs typeface="+mn-cs"/>
      </a:defRPr>
    </a:lvl8pPr>
    <a:lvl9pPr marL="2475464" algn="l" defTabSz="618866" rtl="0" eaLnBrk="1" latinLnBrk="0" hangingPunct="1">
      <a:defRPr sz="81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060E8-EACA-D343-B1AB-9FF48EE54074}" type="slidenum">
              <a:rPr lang="en-US" smtClean="0"/>
              <a:t>2</a:t>
            </a:fld>
            <a:endParaRPr lang="en-US"/>
          </a:p>
        </p:txBody>
      </p:sp>
    </p:spTree>
    <p:extLst>
      <p:ext uri="{BB962C8B-B14F-4D97-AF65-F5344CB8AC3E}">
        <p14:creationId xmlns:p14="http://schemas.microsoft.com/office/powerpoint/2010/main" val="1680908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12</a:t>
            </a:fld>
            <a:endParaRPr lang="en-US"/>
          </a:p>
        </p:txBody>
      </p:sp>
    </p:spTree>
    <p:extLst>
      <p:ext uri="{BB962C8B-B14F-4D97-AF65-F5344CB8AC3E}">
        <p14:creationId xmlns:p14="http://schemas.microsoft.com/office/powerpoint/2010/main" val="57813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15</a:t>
            </a:fld>
            <a:endParaRPr lang="en-US"/>
          </a:p>
        </p:txBody>
      </p:sp>
    </p:spTree>
    <p:extLst>
      <p:ext uri="{BB962C8B-B14F-4D97-AF65-F5344CB8AC3E}">
        <p14:creationId xmlns:p14="http://schemas.microsoft.com/office/powerpoint/2010/main" val="1291616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16</a:t>
            </a:fld>
            <a:endParaRPr lang="en-US"/>
          </a:p>
        </p:txBody>
      </p:sp>
    </p:spTree>
    <p:extLst>
      <p:ext uri="{BB962C8B-B14F-4D97-AF65-F5344CB8AC3E}">
        <p14:creationId xmlns:p14="http://schemas.microsoft.com/office/powerpoint/2010/main" val="269042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060E8-EACA-D343-B1AB-9FF48EE54074}" type="slidenum">
              <a:rPr lang="en-US" smtClean="0"/>
              <a:t>17</a:t>
            </a:fld>
            <a:endParaRPr lang="en-US"/>
          </a:p>
        </p:txBody>
      </p:sp>
    </p:spTree>
    <p:extLst>
      <p:ext uri="{BB962C8B-B14F-4D97-AF65-F5344CB8AC3E}">
        <p14:creationId xmlns:p14="http://schemas.microsoft.com/office/powerpoint/2010/main" val="1153218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18</a:t>
            </a:fld>
            <a:endParaRPr lang="en-US"/>
          </a:p>
        </p:txBody>
      </p:sp>
    </p:spTree>
    <p:extLst>
      <p:ext uri="{BB962C8B-B14F-4D97-AF65-F5344CB8AC3E}">
        <p14:creationId xmlns:p14="http://schemas.microsoft.com/office/powerpoint/2010/main" val="150132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19</a:t>
            </a:fld>
            <a:endParaRPr lang="en-US"/>
          </a:p>
        </p:txBody>
      </p:sp>
    </p:spTree>
    <p:extLst>
      <p:ext uri="{BB962C8B-B14F-4D97-AF65-F5344CB8AC3E}">
        <p14:creationId xmlns:p14="http://schemas.microsoft.com/office/powerpoint/2010/main" val="86859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21</a:t>
            </a:fld>
            <a:endParaRPr lang="en-US"/>
          </a:p>
        </p:txBody>
      </p:sp>
    </p:spTree>
    <p:extLst>
      <p:ext uri="{BB962C8B-B14F-4D97-AF65-F5344CB8AC3E}">
        <p14:creationId xmlns:p14="http://schemas.microsoft.com/office/powerpoint/2010/main" val="1055520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22</a:t>
            </a:fld>
            <a:endParaRPr lang="en-US"/>
          </a:p>
        </p:txBody>
      </p:sp>
    </p:spTree>
    <p:extLst>
      <p:ext uri="{BB962C8B-B14F-4D97-AF65-F5344CB8AC3E}">
        <p14:creationId xmlns:p14="http://schemas.microsoft.com/office/powerpoint/2010/main" val="3869737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23</a:t>
            </a:fld>
            <a:endParaRPr lang="en-US"/>
          </a:p>
        </p:txBody>
      </p:sp>
    </p:spTree>
    <p:extLst>
      <p:ext uri="{BB962C8B-B14F-4D97-AF65-F5344CB8AC3E}">
        <p14:creationId xmlns:p14="http://schemas.microsoft.com/office/powerpoint/2010/main" val="372916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060E8-EACA-D343-B1AB-9FF48EE54074}" type="slidenum">
              <a:rPr lang="en-US" smtClean="0"/>
              <a:t>3</a:t>
            </a:fld>
            <a:endParaRPr lang="en-US"/>
          </a:p>
        </p:txBody>
      </p:sp>
    </p:spTree>
    <p:extLst>
      <p:ext uri="{BB962C8B-B14F-4D97-AF65-F5344CB8AC3E}">
        <p14:creationId xmlns:p14="http://schemas.microsoft.com/office/powerpoint/2010/main" val="1647242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5</a:t>
            </a:fld>
            <a:endParaRPr lang="en-US"/>
          </a:p>
        </p:txBody>
      </p:sp>
    </p:spTree>
    <p:extLst>
      <p:ext uri="{BB962C8B-B14F-4D97-AF65-F5344CB8AC3E}">
        <p14:creationId xmlns:p14="http://schemas.microsoft.com/office/powerpoint/2010/main" val="278601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6</a:t>
            </a:fld>
            <a:endParaRPr lang="en-US"/>
          </a:p>
        </p:txBody>
      </p:sp>
    </p:spTree>
    <p:extLst>
      <p:ext uri="{BB962C8B-B14F-4D97-AF65-F5344CB8AC3E}">
        <p14:creationId xmlns:p14="http://schemas.microsoft.com/office/powerpoint/2010/main" val="316339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7</a:t>
            </a:fld>
            <a:endParaRPr lang="en-US"/>
          </a:p>
        </p:txBody>
      </p:sp>
    </p:spTree>
    <p:extLst>
      <p:ext uri="{BB962C8B-B14F-4D97-AF65-F5344CB8AC3E}">
        <p14:creationId xmlns:p14="http://schemas.microsoft.com/office/powerpoint/2010/main" val="258831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8</a:t>
            </a:fld>
            <a:endParaRPr lang="en-US"/>
          </a:p>
        </p:txBody>
      </p:sp>
    </p:spTree>
    <p:extLst>
      <p:ext uri="{BB962C8B-B14F-4D97-AF65-F5344CB8AC3E}">
        <p14:creationId xmlns:p14="http://schemas.microsoft.com/office/powerpoint/2010/main" val="10732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9</a:t>
            </a:fld>
            <a:endParaRPr lang="en-US"/>
          </a:p>
        </p:txBody>
      </p:sp>
    </p:spTree>
    <p:extLst>
      <p:ext uri="{BB962C8B-B14F-4D97-AF65-F5344CB8AC3E}">
        <p14:creationId xmlns:p14="http://schemas.microsoft.com/office/powerpoint/2010/main" val="182286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060E8-EACA-D343-B1AB-9FF48EE54074}" type="slidenum">
              <a:rPr lang="en-US" smtClean="0"/>
              <a:t>10</a:t>
            </a:fld>
            <a:endParaRPr lang="en-US"/>
          </a:p>
        </p:txBody>
      </p:sp>
    </p:spTree>
    <p:extLst>
      <p:ext uri="{BB962C8B-B14F-4D97-AF65-F5344CB8AC3E}">
        <p14:creationId xmlns:p14="http://schemas.microsoft.com/office/powerpoint/2010/main" val="1125868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1143000"/>
            <a:ext cx="4378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060E8-EACA-D343-B1AB-9FF48EE54074}" type="slidenum">
              <a:rPr lang="en-US" smtClean="0"/>
              <a:t>11</a:t>
            </a:fld>
            <a:endParaRPr lang="en-US"/>
          </a:p>
        </p:txBody>
      </p:sp>
    </p:spTree>
    <p:extLst>
      <p:ext uri="{BB962C8B-B14F-4D97-AF65-F5344CB8AC3E}">
        <p14:creationId xmlns:p14="http://schemas.microsoft.com/office/powerpoint/2010/main" val="249686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7214" y="872429"/>
            <a:ext cx="6428423" cy="1855917"/>
          </a:xfrm>
        </p:spPr>
        <p:txBody>
          <a:bodyPr anchor="b"/>
          <a:lstStyle>
            <a:lvl1pPr algn="ctr">
              <a:defRPr sz="4664"/>
            </a:lvl1pPr>
          </a:lstStyle>
          <a:p>
            <a:r>
              <a:rPr lang="en-US"/>
              <a:t>Click to edit Master title style</a:t>
            </a:r>
          </a:p>
        </p:txBody>
      </p:sp>
      <p:sp>
        <p:nvSpPr>
          <p:cNvPr id="3" name="Subtitle 2"/>
          <p:cNvSpPr>
            <a:spLocks noGrp="1"/>
          </p:cNvSpPr>
          <p:nvPr>
            <p:ph type="subTitle" idx="1"/>
          </p:nvPr>
        </p:nvSpPr>
        <p:spPr>
          <a:xfrm>
            <a:off x="945356" y="2799918"/>
            <a:ext cx="5672138" cy="1287048"/>
          </a:xfrm>
        </p:spPr>
        <p:txBody>
          <a:bodyPr/>
          <a:lstStyle>
            <a:lvl1pPr marL="0" indent="0" algn="ctr">
              <a:buNone/>
              <a:defRPr sz="1866"/>
            </a:lvl1pPr>
            <a:lvl2pPr marL="355382" indent="0" algn="ctr">
              <a:buNone/>
              <a:defRPr sz="1555"/>
            </a:lvl2pPr>
            <a:lvl3pPr marL="710763" indent="0" algn="ctr">
              <a:buNone/>
              <a:defRPr sz="1399"/>
            </a:lvl3pPr>
            <a:lvl4pPr marL="1066145" indent="0" algn="ctr">
              <a:buNone/>
              <a:defRPr sz="1244"/>
            </a:lvl4pPr>
            <a:lvl5pPr marL="1421526" indent="0" algn="ctr">
              <a:buNone/>
              <a:defRPr sz="1244"/>
            </a:lvl5pPr>
            <a:lvl6pPr marL="1776908" indent="0" algn="ctr">
              <a:buNone/>
              <a:defRPr sz="1244"/>
            </a:lvl6pPr>
            <a:lvl7pPr marL="2132289" indent="0" algn="ctr">
              <a:buNone/>
              <a:defRPr sz="1244"/>
            </a:lvl7pPr>
            <a:lvl8pPr marL="2487671" indent="0" algn="ctr">
              <a:buNone/>
              <a:defRPr sz="1244"/>
            </a:lvl8pPr>
            <a:lvl9pPr marL="2843052" indent="0" algn="ctr">
              <a:buNone/>
              <a:defRPr sz="1244"/>
            </a:lvl9pPr>
          </a:lstStyle>
          <a:p>
            <a:r>
              <a:rPr lang="en-US"/>
              <a:t>Click to edit Master subtitle style</a:t>
            </a:r>
          </a:p>
        </p:txBody>
      </p:sp>
      <p:sp>
        <p:nvSpPr>
          <p:cNvPr id="4" name="Date Placeholder 3"/>
          <p:cNvSpPr>
            <a:spLocks noGrp="1"/>
          </p:cNvSpPr>
          <p:nvPr>
            <p:ph type="dt" sz="half" idx="10"/>
          </p:nvPr>
        </p:nvSpPr>
        <p:spPr/>
        <p:txBody>
          <a:bodyPr/>
          <a:lstStyle/>
          <a:p>
            <a:fld id="{A200A6FC-FB90-984D-AE70-DC408F10DA34}"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119518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00A6FC-FB90-984D-AE70-DC408F10DA34}"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146232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12165" y="283817"/>
            <a:ext cx="1630740" cy="45176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946" y="283817"/>
            <a:ext cx="4797683" cy="45176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00A6FC-FB90-984D-AE70-DC408F10DA34}"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26705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00A6FC-FB90-984D-AE70-DC408F10DA34}"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268154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6007" y="1329006"/>
            <a:ext cx="6522958" cy="2217475"/>
          </a:xfrm>
        </p:spPr>
        <p:txBody>
          <a:bodyPr anchor="b"/>
          <a:lstStyle>
            <a:lvl1pPr>
              <a:defRPr sz="4664"/>
            </a:lvl1pPr>
          </a:lstStyle>
          <a:p>
            <a:r>
              <a:rPr lang="en-US"/>
              <a:t>Click to edit Master title style</a:t>
            </a:r>
          </a:p>
        </p:txBody>
      </p:sp>
      <p:sp>
        <p:nvSpPr>
          <p:cNvPr id="3" name="Text Placeholder 2"/>
          <p:cNvSpPr>
            <a:spLocks noGrp="1"/>
          </p:cNvSpPr>
          <p:nvPr>
            <p:ph type="body" idx="1"/>
          </p:nvPr>
        </p:nvSpPr>
        <p:spPr>
          <a:xfrm>
            <a:off x="516007" y="3567459"/>
            <a:ext cx="6522958" cy="1166118"/>
          </a:xfrm>
        </p:spPr>
        <p:txBody>
          <a:bodyPr/>
          <a:lstStyle>
            <a:lvl1pPr marL="0" indent="0">
              <a:buNone/>
              <a:defRPr sz="1866">
                <a:solidFill>
                  <a:schemeClr val="tx1">
                    <a:tint val="82000"/>
                  </a:schemeClr>
                </a:solidFill>
              </a:defRPr>
            </a:lvl1pPr>
            <a:lvl2pPr marL="355382" indent="0">
              <a:buNone/>
              <a:defRPr sz="1555">
                <a:solidFill>
                  <a:schemeClr val="tx1">
                    <a:tint val="82000"/>
                  </a:schemeClr>
                </a:solidFill>
              </a:defRPr>
            </a:lvl2pPr>
            <a:lvl3pPr marL="710763" indent="0">
              <a:buNone/>
              <a:defRPr sz="1399">
                <a:solidFill>
                  <a:schemeClr val="tx1">
                    <a:tint val="82000"/>
                  </a:schemeClr>
                </a:solidFill>
              </a:defRPr>
            </a:lvl3pPr>
            <a:lvl4pPr marL="1066145" indent="0">
              <a:buNone/>
              <a:defRPr sz="1244">
                <a:solidFill>
                  <a:schemeClr val="tx1">
                    <a:tint val="82000"/>
                  </a:schemeClr>
                </a:solidFill>
              </a:defRPr>
            </a:lvl4pPr>
            <a:lvl5pPr marL="1421526" indent="0">
              <a:buNone/>
              <a:defRPr sz="1244">
                <a:solidFill>
                  <a:schemeClr val="tx1">
                    <a:tint val="82000"/>
                  </a:schemeClr>
                </a:solidFill>
              </a:defRPr>
            </a:lvl5pPr>
            <a:lvl6pPr marL="1776908" indent="0">
              <a:buNone/>
              <a:defRPr sz="1244">
                <a:solidFill>
                  <a:schemeClr val="tx1">
                    <a:tint val="82000"/>
                  </a:schemeClr>
                </a:solidFill>
              </a:defRPr>
            </a:lvl6pPr>
            <a:lvl7pPr marL="2132289" indent="0">
              <a:buNone/>
              <a:defRPr sz="1244">
                <a:solidFill>
                  <a:schemeClr val="tx1">
                    <a:tint val="82000"/>
                  </a:schemeClr>
                </a:solidFill>
              </a:defRPr>
            </a:lvl7pPr>
            <a:lvl8pPr marL="2487671" indent="0">
              <a:buNone/>
              <a:defRPr sz="1244">
                <a:solidFill>
                  <a:schemeClr val="tx1">
                    <a:tint val="82000"/>
                  </a:schemeClr>
                </a:solidFill>
              </a:defRPr>
            </a:lvl8pPr>
            <a:lvl9pPr marL="2843052" indent="0">
              <a:buNone/>
              <a:defRPr sz="1244">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00A6FC-FB90-984D-AE70-DC408F10DA34}"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409332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9946" y="1419086"/>
            <a:ext cx="3214211" cy="3382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8693" y="1419086"/>
            <a:ext cx="3214211" cy="3382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00A6FC-FB90-984D-AE70-DC408F10DA34}" type="datetimeFigureOut">
              <a:rPr lang="en-US" smtClean="0"/>
              <a:t>10/15/24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3828730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931" y="283818"/>
            <a:ext cx="6522958" cy="1030380"/>
          </a:xfrm>
        </p:spPr>
        <p:txBody>
          <a:bodyPr/>
          <a:lstStyle/>
          <a:p>
            <a:r>
              <a:rPr lang="en-US"/>
              <a:t>Click to edit Master title style</a:t>
            </a:r>
          </a:p>
        </p:txBody>
      </p:sp>
      <p:sp>
        <p:nvSpPr>
          <p:cNvPr id="3" name="Text Placeholder 2"/>
          <p:cNvSpPr>
            <a:spLocks noGrp="1"/>
          </p:cNvSpPr>
          <p:nvPr>
            <p:ph type="body" idx="1"/>
          </p:nvPr>
        </p:nvSpPr>
        <p:spPr>
          <a:xfrm>
            <a:off x="520932" y="1306793"/>
            <a:ext cx="3199440" cy="640439"/>
          </a:xfrm>
        </p:spPr>
        <p:txBody>
          <a:bodyPr anchor="b"/>
          <a:lstStyle>
            <a:lvl1pPr marL="0" indent="0">
              <a:buNone/>
              <a:defRPr sz="1866" b="1"/>
            </a:lvl1pPr>
            <a:lvl2pPr marL="355382" indent="0">
              <a:buNone/>
              <a:defRPr sz="1555" b="1"/>
            </a:lvl2pPr>
            <a:lvl3pPr marL="710763" indent="0">
              <a:buNone/>
              <a:defRPr sz="1399" b="1"/>
            </a:lvl3pPr>
            <a:lvl4pPr marL="1066145" indent="0">
              <a:buNone/>
              <a:defRPr sz="1244" b="1"/>
            </a:lvl4pPr>
            <a:lvl5pPr marL="1421526" indent="0">
              <a:buNone/>
              <a:defRPr sz="1244" b="1"/>
            </a:lvl5pPr>
            <a:lvl6pPr marL="1776908" indent="0">
              <a:buNone/>
              <a:defRPr sz="1244" b="1"/>
            </a:lvl6pPr>
            <a:lvl7pPr marL="2132289" indent="0">
              <a:buNone/>
              <a:defRPr sz="1244" b="1"/>
            </a:lvl7pPr>
            <a:lvl8pPr marL="2487671" indent="0">
              <a:buNone/>
              <a:defRPr sz="1244" b="1"/>
            </a:lvl8pPr>
            <a:lvl9pPr marL="2843052" indent="0">
              <a:buNone/>
              <a:defRPr sz="1244" b="1"/>
            </a:lvl9pPr>
          </a:lstStyle>
          <a:p>
            <a:pPr lvl="0"/>
            <a:r>
              <a:rPr lang="en-US"/>
              <a:t>Click to edit Master text styles</a:t>
            </a:r>
          </a:p>
        </p:txBody>
      </p:sp>
      <p:sp>
        <p:nvSpPr>
          <p:cNvPr id="4" name="Content Placeholder 3"/>
          <p:cNvSpPr>
            <a:spLocks noGrp="1"/>
          </p:cNvSpPr>
          <p:nvPr>
            <p:ph sz="half" idx="2"/>
          </p:nvPr>
        </p:nvSpPr>
        <p:spPr>
          <a:xfrm>
            <a:off x="520932" y="1947232"/>
            <a:ext cx="3199440" cy="2864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28693" y="1306793"/>
            <a:ext cx="3215196" cy="640439"/>
          </a:xfrm>
        </p:spPr>
        <p:txBody>
          <a:bodyPr anchor="b"/>
          <a:lstStyle>
            <a:lvl1pPr marL="0" indent="0">
              <a:buNone/>
              <a:defRPr sz="1866" b="1"/>
            </a:lvl1pPr>
            <a:lvl2pPr marL="355382" indent="0">
              <a:buNone/>
              <a:defRPr sz="1555" b="1"/>
            </a:lvl2pPr>
            <a:lvl3pPr marL="710763" indent="0">
              <a:buNone/>
              <a:defRPr sz="1399" b="1"/>
            </a:lvl3pPr>
            <a:lvl4pPr marL="1066145" indent="0">
              <a:buNone/>
              <a:defRPr sz="1244" b="1"/>
            </a:lvl4pPr>
            <a:lvl5pPr marL="1421526" indent="0">
              <a:buNone/>
              <a:defRPr sz="1244" b="1"/>
            </a:lvl5pPr>
            <a:lvl6pPr marL="1776908" indent="0">
              <a:buNone/>
              <a:defRPr sz="1244" b="1"/>
            </a:lvl6pPr>
            <a:lvl7pPr marL="2132289" indent="0">
              <a:buNone/>
              <a:defRPr sz="1244" b="1"/>
            </a:lvl7pPr>
            <a:lvl8pPr marL="2487671" indent="0">
              <a:buNone/>
              <a:defRPr sz="1244" b="1"/>
            </a:lvl8pPr>
            <a:lvl9pPr marL="2843052" indent="0">
              <a:buNone/>
              <a:defRPr sz="1244" b="1"/>
            </a:lvl9pPr>
          </a:lstStyle>
          <a:p>
            <a:pPr lvl="0"/>
            <a:r>
              <a:rPr lang="en-US"/>
              <a:t>Click to edit Master text styles</a:t>
            </a:r>
          </a:p>
        </p:txBody>
      </p:sp>
      <p:sp>
        <p:nvSpPr>
          <p:cNvPr id="6" name="Content Placeholder 5"/>
          <p:cNvSpPr>
            <a:spLocks noGrp="1"/>
          </p:cNvSpPr>
          <p:nvPr>
            <p:ph sz="quarter" idx="4"/>
          </p:nvPr>
        </p:nvSpPr>
        <p:spPr>
          <a:xfrm>
            <a:off x="3828693" y="1947232"/>
            <a:ext cx="3215196" cy="2864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00A6FC-FB90-984D-AE70-DC408F10DA34}" type="datetimeFigureOut">
              <a:rPr lang="en-US" smtClean="0"/>
              <a:t>10/15/24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217260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00A6FC-FB90-984D-AE70-DC408F10DA34}" type="datetimeFigureOut">
              <a:rPr lang="en-US" smtClean="0"/>
              <a:t>10/15/24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127603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00A6FC-FB90-984D-AE70-DC408F10DA34}" type="datetimeFigureOut">
              <a:rPr lang="en-US" smtClean="0"/>
              <a:t>10/15/24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212119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931" y="355388"/>
            <a:ext cx="2439216" cy="1243859"/>
          </a:xfrm>
        </p:spPr>
        <p:txBody>
          <a:bodyPr anchor="b"/>
          <a:lstStyle>
            <a:lvl1pPr>
              <a:defRPr sz="2487"/>
            </a:lvl1pPr>
          </a:lstStyle>
          <a:p>
            <a:r>
              <a:rPr lang="en-US"/>
              <a:t>Click to edit Master title style</a:t>
            </a:r>
          </a:p>
        </p:txBody>
      </p:sp>
      <p:sp>
        <p:nvSpPr>
          <p:cNvPr id="3" name="Content Placeholder 2"/>
          <p:cNvSpPr>
            <a:spLocks noGrp="1"/>
          </p:cNvSpPr>
          <p:nvPr>
            <p:ph idx="1"/>
          </p:nvPr>
        </p:nvSpPr>
        <p:spPr>
          <a:xfrm>
            <a:off x="3215196" y="767541"/>
            <a:ext cx="3828693" cy="3788341"/>
          </a:xfrm>
        </p:spPr>
        <p:txBody>
          <a:bodyPr/>
          <a:lstStyle>
            <a:lvl1pPr>
              <a:defRPr sz="2487"/>
            </a:lvl1pPr>
            <a:lvl2pPr>
              <a:defRPr sz="2176"/>
            </a:lvl2pPr>
            <a:lvl3pPr>
              <a:defRPr sz="1866"/>
            </a:lvl3pPr>
            <a:lvl4pPr>
              <a:defRPr sz="1555"/>
            </a:lvl4pPr>
            <a:lvl5pPr>
              <a:defRPr sz="1555"/>
            </a:lvl5pPr>
            <a:lvl6pPr>
              <a:defRPr sz="1555"/>
            </a:lvl6pPr>
            <a:lvl7pPr>
              <a:defRPr sz="1555"/>
            </a:lvl7pPr>
            <a:lvl8pPr>
              <a:defRPr sz="1555"/>
            </a:lvl8pPr>
            <a:lvl9pPr>
              <a:defRPr sz="15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0931" y="1599247"/>
            <a:ext cx="2439216" cy="2962804"/>
          </a:xfrm>
        </p:spPr>
        <p:txBody>
          <a:bodyPr/>
          <a:lstStyle>
            <a:lvl1pPr marL="0" indent="0">
              <a:buNone/>
              <a:defRPr sz="1244"/>
            </a:lvl1pPr>
            <a:lvl2pPr marL="355382" indent="0">
              <a:buNone/>
              <a:defRPr sz="1088"/>
            </a:lvl2pPr>
            <a:lvl3pPr marL="710763" indent="0">
              <a:buNone/>
              <a:defRPr sz="933"/>
            </a:lvl3pPr>
            <a:lvl4pPr marL="1066145" indent="0">
              <a:buNone/>
              <a:defRPr sz="777"/>
            </a:lvl4pPr>
            <a:lvl5pPr marL="1421526" indent="0">
              <a:buNone/>
              <a:defRPr sz="777"/>
            </a:lvl5pPr>
            <a:lvl6pPr marL="1776908" indent="0">
              <a:buNone/>
              <a:defRPr sz="777"/>
            </a:lvl6pPr>
            <a:lvl7pPr marL="2132289" indent="0">
              <a:buNone/>
              <a:defRPr sz="777"/>
            </a:lvl7pPr>
            <a:lvl8pPr marL="2487671" indent="0">
              <a:buNone/>
              <a:defRPr sz="777"/>
            </a:lvl8pPr>
            <a:lvl9pPr marL="2843052" indent="0">
              <a:buNone/>
              <a:defRPr sz="777"/>
            </a:lvl9pPr>
          </a:lstStyle>
          <a:p>
            <a:pPr lvl="0"/>
            <a:r>
              <a:rPr lang="en-US"/>
              <a:t>Click to edit Master text styles</a:t>
            </a:r>
          </a:p>
        </p:txBody>
      </p:sp>
      <p:sp>
        <p:nvSpPr>
          <p:cNvPr id="5" name="Date Placeholder 4"/>
          <p:cNvSpPr>
            <a:spLocks noGrp="1"/>
          </p:cNvSpPr>
          <p:nvPr>
            <p:ph type="dt" sz="half" idx="10"/>
          </p:nvPr>
        </p:nvSpPr>
        <p:spPr/>
        <p:txBody>
          <a:bodyPr/>
          <a:lstStyle/>
          <a:p>
            <a:fld id="{A200A6FC-FB90-984D-AE70-DC408F10DA34}" type="datetimeFigureOut">
              <a:rPr lang="en-US" smtClean="0"/>
              <a:t>10/15/24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362796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931" y="355388"/>
            <a:ext cx="2439216" cy="1243859"/>
          </a:xfrm>
        </p:spPr>
        <p:txBody>
          <a:bodyPr anchor="b"/>
          <a:lstStyle>
            <a:lvl1pPr>
              <a:defRPr sz="2487"/>
            </a:lvl1pPr>
          </a:lstStyle>
          <a:p>
            <a:r>
              <a:rPr lang="en-US"/>
              <a:t>Click to edit Master title style</a:t>
            </a:r>
          </a:p>
        </p:txBody>
      </p:sp>
      <p:sp>
        <p:nvSpPr>
          <p:cNvPr id="3" name="Picture Placeholder 2"/>
          <p:cNvSpPr>
            <a:spLocks noGrp="1" noChangeAspect="1"/>
          </p:cNvSpPr>
          <p:nvPr>
            <p:ph type="pic" idx="1"/>
          </p:nvPr>
        </p:nvSpPr>
        <p:spPr>
          <a:xfrm>
            <a:off x="3215196" y="767541"/>
            <a:ext cx="3828693" cy="3788341"/>
          </a:xfrm>
        </p:spPr>
        <p:txBody>
          <a:bodyPr anchor="t"/>
          <a:lstStyle>
            <a:lvl1pPr marL="0" indent="0">
              <a:buNone/>
              <a:defRPr sz="2487"/>
            </a:lvl1pPr>
            <a:lvl2pPr marL="355382" indent="0">
              <a:buNone/>
              <a:defRPr sz="2176"/>
            </a:lvl2pPr>
            <a:lvl3pPr marL="710763" indent="0">
              <a:buNone/>
              <a:defRPr sz="1866"/>
            </a:lvl3pPr>
            <a:lvl4pPr marL="1066145" indent="0">
              <a:buNone/>
              <a:defRPr sz="1555"/>
            </a:lvl4pPr>
            <a:lvl5pPr marL="1421526" indent="0">
              <a:buNone/>
              <a:defRPr sz="1555"/>
            </a:lvl5pPr>
            <a:lvl6pPr marL="1776908" indent="0">
              <a:buNone/>
              <a:defRPr sz="1555"/>
            </a:lvl6pPr>
            <a:lvl7pPr marL="2132289" indent="0">
              <a:buNone/>
              <a:defRPr sz="1555"/>
            </a:lvl7pPr>
            <a:lvl8pPr marL="2487671" indent="0">
              <a:buNone/>
              <a:defRPr sz="1555"/>
            </a:lvl8pPr>
            <a:lvl9pPr marL="2843052" indent="0">
              <a:buNone/>
              <a:defRPr sz="1555"/>
            </a:lvl9pPr>
          </a:lstStyle>
          <a:p>
            <a:r>
              <a:rPr lang="en-US"/>
              <a:t>Click icon to add picture</a:t>
            </a:r>
          </a:p>
        </p:txBody>
      </p:sp>
      <p:sp>
        <p:nvSpPr>
          <p:cNvPr id="4" name="Text Placeholder 3"/>
          <p:cNvSpPr>
            <a:spLocks noGrp="1"/>
          </p:cNvSpPr>
          <p:nvPr>
            <p:ph type="body" sz="half" idx="2"/>
          </p:nvPr>
        </p:nvSpPr>
        <p:spPr>
          <a:xfrm>
            <a:off x="520931" y="1599247"/>
            <a:ext cx="2439216" cy="2962804"/>
          </a:xfrm>
        </p:spPr>
        <p:txBody>
          <a:bodyPr/>
          <a:lstStyle>
            <a:lvl1pPr marL="0" indent="0">
              <a:buNone/>
              <a:defRPr sz="1244"/>
            </a:lvl1pPr>
            <a:lvl2pPr marL="355382" indent="0">
              <a:buNone/>
              <a:defRPr sz="1088"/>
            </a:lvl2pPr>
            <a:lvl3pPr marL="710763" indent="0">
              <a:buNone/>
              <a:defRPr sz="933"/>
            </a:lvl3pPr>
            <a:lvl4pPr marL="1066145" indent="0">
              <a:buNone/>
              <a:defRPr sz="777"/>
            </a:lvl4pPr>
            <a:lvl5pPr marL="1421526" indent="0">
              <a:buNone/>
              <a:defRPr sz="777"/>
            </a:lvl5pPr>
            <a:lvl6pPr marL="1776908" indent="0">
              <a:buNone/>
              <a:defRPr sz="777"/>
            </a:lvl6pPr>
            <a:lvl7pPr marL="2132289" indent="0">
              <a:buNone/>
              <a:defRPr sz="777"/>
            </a:lvl7pPr>
            <a:lvl8pPr marL="2487671" indent="0">
              <a:buNone/>
              <a:defRPr sz="777"/>
            </a:lvl8pPr>
            <a:lvl9pPr marL="2843052" indent="0">
              <a:buNone/>
              <a:defRPr sz="777"/>
            </a:lvl9pPr>
          </a:lstStyle>
          <a:p>
            <a:pPr lvl="0"/>
            <a:r>
              <a:rPr lang="en-US"/>
              <a:t>Click to edit Master text styles</a:t>
            </a:r>
          </a:p>
        </p:txBody>
      </p:sp>
      <p:sp>
        <p:nvSpPr>
          <p:cNvPr id="5" name="Date Placeholder 4"/>
          <p:cNvSpPr>
            <a:spLocks noGrp="1"/>
          </p:cNvSpPr>
          <p:nvPr>
            <p:ph type="dt" sz="half" idx="10"/>
          </p:nvPr>
        </p:nvSpPr>
        <p:spPr/>
        <p:txBody>
          <a:bodyPr/>
          <a:lstStyle/>
          <a:p>
            <a:fld id="{A200A6FC-FB90-984D-AE70-DC408F10DA34}" type="datetimeFigureOut">
              <a:rPr lang="en-US" smtClean="0"/>
              <a:t>10/15/24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21941-CD68-8F49-9C2D-2D7346C2C44D}" type="slidenum">
              <a:rPr lang="en-US" smtClean="0"/>
              <a:t>‹#›</a:t>
            </a:fld>
            <a:endParaRPr lang="en-US"/>
          </a:p>
        </p:txBody>
      </p:sp>
    </p:spTree>
    <p:extLst>
      <p:ext uri="{BB962C8B-B14F-4D97-AF65-F5344CB8AC3E}">
        <p14:creationId xmlns:p14="http://schemas.microsoft.com/office/powerpoint/2010/main" val="2381865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946" y="283818"/>
            <a:ext cx="6522958" cy="10303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9946" y="1419086"/>
            <a:ext cx="6522958" cy="33823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9946" y="4940886"/>
            <a:ext cx="1701641" cy="283817"/>
          </a:xfrm>
          <a:prstGeom prst="rect">
            <a:avLst/>
          </a:prstGeom>
        </p:spPr>
        <p:txBody>
          <a:bodyPr vert="horz" lIns="91440" tIns="45720" rIns="91440" bIns="45720" rtlCol="0" anchor="ctr"/>
          <a:lstStyle>
            <a:lvl1pPr algn="l">
              <a:defRPr sz="933">
                <a:solidFill>
                  <a:schemeClr val="tx1">
                    <a:tint val="82000"/>
                  </a:schemeClr>
                </a:solidFill>
              </a:defRPr>
            </a:lvl1pPr>
          </a:lstStyle>
          <a:p>
            <a:fld id="{A200A6FC-FB90-984D-AE70-DC408F10DA34}" type="datetimeFigureOut">
              <a:rPr lang="en-US" smtClean="0"/>
              <a:t>10/15/24</a:t>
            </a:fld>
            <a:endParaRPr lang="en-US"/>
          </a:p>
        </p:txBody>
      </p:sp>
      <p:sp>
        <p:nvSpPr>
          <p:cNvPr id="5" name="Footer Placeholder 4"/>
          <p:cNvSpPr>
            <a:spLocks noGrp="1"/>
          </p:cNvSpPr>
          <p:nvPr>
            <p:ph type="ftr" sz="quarter" idx="3"/>
          </p:nvPr>
        </p:nvSpPr>
        <p:spPr>
          <a:xfrm>
            <a:off x="2505194" y="4940886"/>
            <a:ext cx="2552462" cy="283817"/>
          </a:xfrm>
          <a:prstGeom prst="rect">
            <a:avLst/>
          </a:prstGeom>
        </p:spPr>
        <p:txBody>
          <a:bodyPr vert="horz" lIns="91440" tIns="45720" rIns="91440" bIns="45720" rtlCol="0" anchor="ctr"/>
          <a:lstStyle>
            <a:lvl1pPr algn="ctr">
              <a:defRPr sz="933">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341263" y="4940886"/>
            <a:ext cx="1701641" cy="283817"/>
          </a:xfrm>
          <a:prstGeom prst="rect">
            <a:avLst/>
          </a:prstGeom>
        </p:spPr>
        <p:txBody>
          <a:bodyPr vert="horz" lIns="91440" tIns="45720" rIns="91440" bIns="45720" rtlCol="0" anchor="ctr"/>
          <a:lstStyle>
            <a:lvl1pPr algn="r">
              <a:defRPr sz="933">
                <a:solidFill>
                  <a:schemeClr val="tx1">
                    <a:tint val="82000"/>
                  </a:schemeClr>
                </a:solidFill>
              </a:defRPr>
            </a:lvl1pPr>
          </a:lstStyle>
          <a:p>
            <a:fld id="{AC621941-CD68-8F49-9C2D-2D7346C2C44D}" type="slidenum">
              <a:rPr lang="en-US" smtClean="0"/>
              <a:t>‹#›</a:t>
            </a:fld>
            <a:endParaRPr lang="en-US"/>
          </a:p>
        </p:txBody>
      </p:sp>
    </p:spTree>
    <p:extLst>
      <p:ext uri="{BB962C8B-B14F-4D97-AF65-F5344CB8AC3E}">
        <p14:creationId xmlns:p14="http://schemas.microsoft.com/office/powerpoint/2010/main" val="891715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10763" rtl="0" eaLnBrk="1" latinLnBrk="0" hangingPunct="1">
        <a:lnSpc>
          <a:spcPct val="90000"/>
        </a:lnSpc>
        <a:spcBef>
          <a:spcPct val="0"/>
        </a:spcBef>
        <a:buNone/>
        <a:defRPr sz="3420" kern="1200">
          <a:solidFill>
            <a:schemeClr val="tx1"/>
          </a:solidFill>
          <a:latin typeface="+mj-lt"/>
          <a:ea typeface="+mj-ea"/>
          <a:cs typeface="+mj-cs"/>
        </a:defRPr>
      </a:lvl1pPr>
    </p:titleStyle>
    <p:bodyStyle>
      <a:lvl1pPr marL="177691" indent="-177691" algn="l" defTabSz="710763" rtl="0" eaLnBrk="1" latinLnBrk="0" hangingPunct="1">
        <a:lnSpc>
          <a:spcPct val="90000"/>
        </a:lnSpc>
        <a:spcBef>
          <a:spcPts val="777"/>
        </a:spcBef>
        <a:buFont typeface="Arial" panose="020B0604020202020204" pitchFamily="34" charset="0"/>
        <a:buChar char="•"/>
        <a:defRPr sz="2176" kern="1200">
          <a:solidFill>
            <a:schemeClr val="tx1"/>
          </a:solidFill>
          <a:latin typeface="+mn-lt"/>
          <a:ea typeface="+mn-ea"/>
          <a:cs typeface="+mn-cs"/>
        </a:defRPr>
      </a:lvl1pPr>
      <a:lvl2pPr marL="533072" indent="-177691" algn="l" defTabSz="710763" rtl="0" eaLnBrk="1" latinLnBrk="0" hangingPunct="1">
        <a:lnSpc>
          <a:spcPct val="90000"/>
        </a:lnSpc>
        <a:spcBef>
          <a:spcPts val="389"/>
        </a:spcBef>
        <a:buFont typeface="Arial" panose="020B0604020202020204" pitchFamily="34" charset="0"/>
        <a:buChar char="•"/>
        <a:defRPr sz="1866" kern="1200">
          <a:solidFill>
            <a:schemeClr val="tx1"/>
          </a:solidFill>
          <a:latin typeface="+mn-lt"/>
          <a:ea typeface="+mn-ea"/>
          <a:cs typeface="+mn-cs"/>
        </a:defRPr>
      </a:lvl2pPr>
      <a:lvl3pPr marL="888454" indent="-177691" algn="l" defTabSz="710763" rtl="0" eaLnBrk="1" latinLnBrk="0" hangingPunct="1">
        <a:lnSpc>
          <a:spcPct val="90000"/>
        </a:lnSpc>
        <a:spcBef>
          <a:spcPts val="389"/>
        </a:spcBef>
        <a:buFont typeface="Arial" panose="020B0604020202020204" pitchFamily="34" charset="0"/>
        <a:buChar char="•"/>
        <a:defRPr sz="1555" kern="1200">
          <a:solidFill>
            <a:schemeClr val="tx1"/>
          </a:solidFill>
          <a:latin typeface="+mn-lt"/>
          <a:ea typeface="+mn-ea"/>
          <a:cs typeface="+mn-cs"/>
        </a:defRPr>
      </a:lvl3pPr>
      <a:lvl4pPr marL="1243835" indent="-177691" algn="l" defTabSz="710763" rtl="0" eaLnBrk="1" latinLnBrk="0" hangingPunct="1">
        <a:lnSpc>
          <a:spcPct val="90000"/>
        </a:lnSpc>
        <a:spcBef>
          <a:spcPts val="389"/>
        </a:spcBef>
        <a:buFont typeface="Arial" panose="020B0604020202020204" pitchFamily="34" charset="0"/>
        <a:buChar char="•"/>
        <a:defRPr sz="1399" kern="1200">
          <a:solidFill>
            <a:schemeClr val="tx1"/>
          </a:solidFill>
          <a:latin typeface="+mn-lt"/>
          <a:ea typeface="+mn-ea"/>
          <a:cs typeface="+mn-cs"/>
        </a:defRPr>
      </a:lvl4pPr>
      <a:lvl5pPr marL="1599217" indent="-177691" algn="l" defTabSz="710763" rtl="0" eaLnBrk="1" latinLnBrk="0" hangingPunct="1">
        <a:lnSpc>
          <a:spcPct val="90000"/>
        </a:lnSpc>
        <a:spcBef>
          <a:spcPts val="389"/>
        </a:spcBef>
        <a:buFont typeface="Arial" panose="020B0604020202020204" pitchFamily="34" charset="0"/>
        <a:buChar char="•"/>
        <a:defRPr sz="1399" kern="1200">
          <a:solidFill>
            <a:schemeClr val="tx1"/>
          </a:solidFill>
          <a:latin typeface="+mn-lt"/>
          <a:ea typeface="+mn-ea"/>
          <a:cs typeface="+mn-cs"/>
        </a:defRPr>
      </a:lvl5pPr>
      <a:lvl6pPr marL="1954599" indent="-177691" algn="l" defTabSz="710763" rtl="0" eaLnBrk="1" latinLnBrk="0" hangingPunct="1">
        <a:lnSpc>
          <a:spcPct val="90000"/>
        </a:lnSpc>
        <a:spcBef>
          <a:spcPts val="389"/>
        </a:spcBef>
        <a:buFont typeface="Arial" panose="020B0604020202020204" pitchFamily="34" charset="0"/>
        <a:buChar char="•"/>
        <a:defRPr sz="1399" kern="1200">
          <a:solidFill>
            <a:schemeClr val="tx1"/>
          </a:solidFill>
          <a:latin typeface="+mn-lt"/>
          <a:ea typeface="+mn-ea"/>
          <a:cs typeface="+mn-cs"/>
        </a:defRPr>
      </a:lvl6pPr>
      <a:lvl7pPr marL="2309980" indent="-177691" algn="l" defTabSz="710763" rtl="0" eaLnBrk="1" latinLnBrk="0" hangingPunct="1">
        <a:lnSpc>
          <a:spcPct val="90000"/>
        </a:lnSpc>
        <a:spcBef>
          <a:spcPts val="389"/>
        </a:spcBef>
        <a:buFont typeface="Arial" panose="020B0604020202020204" pitchFamily="34" charset="0"/>
        <a:buChar char="•"/>
        <a:defRPr sz="1399" kern="1200">
          <a:solidFill>
            <a:schemeClr val="tx1"/>
          </a:solidFill>
          <a:latin typeface="+mn-lt"/>
          <a:ea typeface="+mn-ea"/>
          <a:cs typeface="+mn-cs"/>
        </a:defRPr>
      </a:lvl7pPr>
      <a:lvl8pPr marL="2665362" indent="-177691" algn="l" defTabSz="710763" rtl="0" eaLnBrk="1" latinLnBrk="0" hangingPunct="1">
        <a:lnSpc>
          <a:spcPct val="90000"/>
        </a:lnSpc>
        <a:spcBef>
          <a:spcPts val="389"/>
        </a:spcBef>
        <a:buFont typeface="Arial" panose="020B0604020202020204" pitchFamily="34" charset="0"/>
        <a:buChar char="•"/>
        <a:defRPr sz="1399" kern="1200">
          <a:solidFill>
            <a:schemeClr val="tx1"/>
          </a:solidFill>
          <a:latin typeface="+mn-lt"/>
          <a:ea typeface="+mn-ea"/>
          <a:cs typeface="+mn-cs"/>
        </a:defRPr>
      </a:lvl8pPr>
      <a:lvl9pPr marL="3020743" indent="-177691" algn="l" defTabSz="710763" rtl="0" eaLnBrk="1" latinLnBrk="0" hangingPunct="1">
        <a:lnSpc>
          <a:spcPct val="90000"/>
        </a:lnSpc>
        <a:spcBef>
          <a:spcPts val="389"/>
        </a:spcBef>
        <a:buFont typeface="Arial" panose="020B0604020202020204" pitchFamily="34" charset="0"/>
        <a:buChar char="•"/>
        <a:defRPr sz="1399" kern="1200">
          <a:solidFill>
            <a:schemeClr val="tx1"/>
          </a:solidFill>
          <a:latin typeface="+mn-lt"/>
          <a:ea typeface="+mn-ea"/>
          <a:cs typeface="+mn-cs"/>
        </a:defRPr>
      </a:lvl9pPr>
    </p:bodyStyle>
    <p:otherStyle>
      <a:defPPr>
        <a:defRPr lang="en-US"/>
      </a:defPPr>
      <a:lvl1pPr marL="0" algn="l" defTabSz="710763" rtl="0" eaLnBrk="1" latinLnBrk="0" hangingPunct="1">
        <a:defRPr sz="1399" kern="1200">
          <a:solidFill>
            <a:schemeClr val="tx1"/>
          </a:solidFill>
          <a:latin typeface="+mn-lt"/>
          <a:ea typeface="+mn-ea"/>
          <a:cs typeface="+mn-cs"/>
        </a:defRPr>
      </a:lvl1pPr>
      <a:lvl2pPr marL="355382" algn="l" defTabSz="710763" rtl="0" eaLnBrk="1" latinLnBrk="0" hangingPunct="1">
        <a:defRPr sz="1399" kern="1200">
          <a:solidFill>
            <a:schemeClr val="tx1"/>
          </a:solidFill>
          <a:latin typeface="+mn-lt"/>
          <a:ea typeface="+mn-ea"/>
          <a:cs typeface="+mn-cs"/>
        </a:defRPr>
      </a:lvl2pPr>
      <a:lvl3pPr marL="710763" algn="l" defTabSz="710763" rtl="0" eaLnBrk="1" latinLnBrk="0" hangingPunct="1">
        <a:defRPr sz="1399" kern="1200">
          <a:solidFill>
            <a:schemeClr val="tx1"/>
          </a:solidFill>
          <a:latin typeface="+mn-lt"/>
          <a:ea typeface="+mn-ea"/>
          <a:cs typeface="+mn-cs"/>
        </a:defRPr>
      </a:lvl3pPr>
      <a:lvl4pPr marL="1066145" algn="l" defTabSz="710763" rtl="0" eaLnBrk="1" latinLnBrk="0" hangingPunct="1">
        <a:defRPr sz="1399" kern="1200">
          <a:solidFill>
            <a:schemeClr val="tx1"/>
          </a:solidFill>
          <a:latin typeface="+mn-lt"/>
          <a:ea typeface="+mn-ea"/>
          <a:cs typeface="+mn-cs"/>
        </a:defRPr>
      </a:lvl4pPr>
      <a:lvl5pPr marL="1421526" algn="l" defTabSz="710763" rtl="0" eaLnBrk="1" latinLnBrk="0" hangingPunct="1">
        <a:defRPr sz="1399" kern="1200">
          <a:solidFill>
            <a:schemeClr val="tx1"/>
          </a:solidFill>
          <a:latin typeface="+mn-lt"/>
          <a:ea typeface="+mn-ea"/>
          <a:cs typeface="+mn-cs"/>
        </a:defRPr>
      </a:lvl5pPr>
      <a:lvl6pPr marL="1776908" algn="l" defTabSz="710763" rtl="0" eaLnBrk="1" latinLnBrk="0" hangingPunct="1">
        <a:defRPr sz="1399" kern="1200">
          <a:solidFill>
            <a:schemeClr val="tx1"/>
          </a:solidFill>
          <a:latin typeface="+mn-lt"/>
          <a:ea typeface="+mn-ea"/>
          <a:cs typeface="+mn-cs"/>
        </a:defRPr>
      </a:lvl6pPr>
      <a:lvl7pPr marL="2132289" algn="l" defTabSz="710763" rtl="0" eaLnBrk="1" latinLnBrk="0" hangingPunct="1">
        <a:defRPr sz="1399" kern="1200">
          <a:solidFill>
            <a:schemeClr val="tx1"/>
          </a:solidFill>
          <a:latin typeface="+mn-lt"/>
          <a:ea typeface="+mn-ea"/>
          <a:cs typeface="+mn-cs"/>
        </a:defRPr>
      </a:lvl7pPr>
      <a:lvl8pPr marL="2487671" algn="l" defTabSz="710763" rtl="0" eaLnBrk="1" latinLnBrk="0" hangingPunct="1">
        <a:defRPr sz="1399" kern="1200">
          <a:solidFill>
            <a:schemeClr val="tx1"/>
          </a:solidFill>
          <a:latin typeface="+mn-lt"/>
          <a:ea typeface="+mn-ea"/>
          <a:cs typeface="+mn-cs"/>
        </a:defRPr>
      </a:lvl8pPr>
      <a:lvl9pPr marL="2843052" algn="l" defTabSz="710763" rtl="0" eaLnBrk="1" latinLnBrk="0" hangingPunct="1">
        <a:defRPr sz="1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svg"/><Relationship Id="rId2" Type="http://schemas.microsoft.com/office/2018/10/relationships/comments" Target="../comments/modernComment_101_C9B7204F.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help@dellmed.utexas.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3.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hyperlink" Target="https://gadgetsin.com/vinpok-bolt-magnetic-usb-c-cable-supports-macbook-pro.ht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en.wikipedia.org/wiki/File:USB-Connector-Standard.jpg" TargetMode="External"/><Relationship Id="rId11" Type="http://schemas.microsoft.com/office/2007/relationships/hdphoto" Target="../media/hdphoto8.wdp"/><Relationship Id="rId5" Type="http://schemas.microsoft.com/office/2007/relationships/hdphoto" Target="../media/hdphoto6.wdp"/><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hyperlink" Target="https://www.pngall.com/hdmi-cable-png/" TargetMode="External"/><Relationship Id="rId1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png"/><Relationship Id="rId3" Type="http://schemas.microsoft.com/office/2018/10/relationships/comments" Target="../comments/modernComment_104_7DEE221C.xml"/><Relationship Id="rId21" Type="http://schemas.openxmlformats.org/officeDocument/2006/relationships/image" Target="../media/image81.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5.png"/><Relationship Id="rId2" Type="http://schemas.openxmlformats.org/officeDocument/2006/relationships/notesSlide" Target="../notesSlides/notesSlide11.xml"/><Relationship Id="rId16" Type="http://schemas.openxmlformats.org/officeDocument/2006/relationships/image" Target="../media/image77.svg"/><Relationship Id="rId20" Type="http://schemas.openxmlformats.org/officeDocument/2006/relationships/hyperlink" Target="chrome-extension://efaidnbmnnnibpcajpcglclefindmkaj/https:/esupportdownload.benq.com/esupport/PUBLIC%20DISPLAY%20PRODUCT/UserManual/RP6503/UM_EN_230828083643.pdf" TargetMode="External"/><Relationship Id="rId1" Type="http://schemas.openxmlformats.org/officeDocument/2006/relationships/slideLayout" Target="../slideLayouts/slideLayout1.xml"/><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84.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3.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2.png"/><Relationship Id="rId3" Type="http://schemas.microsoft.com/office/2018/10/relationships/comments" Target="../comments/modernComment_102_BC22A43F.xml"/><Relationship Id="rId7" Type="http://schemas.openxmlformats.org/officeDocument/2006/relationships/image" Target="../media/image14.sv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12.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90.png"/><Relationship Id="rId5" Type="http://schemas.openxmlformats.org/officeDocument/2006/relationships/image" Target="../media/image87.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88.png"/><Relationship Id="rId14"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50.png"/><Relationship Id="rId18" Type="http://schemas.openxmlformats.org/officeDocument/2006/relationships/image" Target="../media/image14.svg"/><Relationship Id="rId3" Type="http://schemas.openxmlformats.org/officeDocument/2006/relationships/image" Target="../media/image97.png"/><Relationship Id="rId7" Type="http://schemas.openxmlformats.org/officeDocument/2006/relationships/image" Target="../media/image39.png"/><Relationship Id="rId12" Type="http://schemas.openxmlformats.org/officeDocument/2006/relationships/image" Target="../media/image47.png"/><Relationship Id="rId17" Type="http://schemas.openxmlformats.org/officeDocument/2006/relationships/image" Target="../media/image13.png"/><Relationship Id="rId2" Type="http://schemas.openxmlformats.org/officeDocument/2006/relationships/notesSlide" Target="../notesSlides/notesSlide13.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53.png"/><Relationship Id="rId5" Type="http://schemas.openxmlformats.org/officeDocument/2006/relationships/image" Target="../media/image62.svg"/><Relationship Id="rId15" Type="http://schemas.openxmlformats.org/officeDocument/2006/relationships/image" Target="../media/image45.png"/><Relationship Id="rId10" Type="http://schemas.openxmlformats.org/officeDocument/2006/relationships/image" Target="../media/image100.png"/><Relationship Id="rId19" Type="http://schemas.openxmlformats.org/officeDocument/2006/relationships/image" Target="../media/image51.png"/><Relationship Id="rId4" Type="http://schemas.openxmlformats.org/officeDocument/2006/relationships/image" Target="../media/image61.png"/><Relationship Id="rId9" Type="http://schemas.openxmlformats.org/officeDocument/2006/relationships/image" Target="../media/image40.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18/10/relationships/comments" Target="../comments/modernComment_105_D64095C7.xm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45.png"/><Relationship Id="rId18" Type="http://schemas.openxmlformats.org/officeDocument/2006/relationships/image" Target="../media/image14.svg"/><Relationship Id="rId3" Type="http://schemas.openxmlformats.org/officeDocument/2006/relationships/image" Target="../media/image61.png"/><Relationship Id="rId7" Type="http://schemas.openxmlformats.org/officeDocument/2006/relationships/image" Target="../media/image39.png"/><Relationship Id="rId12" Type="http://schemas.openxmlformats.org/officeDocument/2006/relationships/image" Target="../media/image46.png"/><Relationship Id="rId17" Type="http://schemas.openxmlformats.org/officeDocument/2006/relationships/image" Target="../media/image13.png"/><Relationship Id="rId2" Type="http://schemas.openxmlformats.org/officeDocument/2006/relationships/notesSlide" Target="../notesSlides/notesSlide16.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47.png"/><Relationship Id="rId5" Type="http://schemas.openxmlformats.org/officeDocument/2006/relationships/image" Target="../media/image100.png"/><Relationship Id="rId15" Type="http://schemas.openxmlformats.org/officeDocument/2006/relationships/image" Target="../media/image107.png"/><Relationship Id="rId10" Type="http://schemas.openxmlformats.org/officeDocument/2006/relationships/image" Target="../media/image53.png"/><Relationship Id="rId19" Type="http://schemas.openxmlformats.org/officeDocument/2006/relationships/image" Target="../media/image51.png"/><Relationship Id="rId4" Type="http://schemas.openxmlformats.org/officeDocument/2006/relationships/image" Target="../media/image62.svg"/><Relationship Id="rId9" Type="http://schemas.openxmlformats.org/officeDocument/2006/relationships/image" Target="../media/image40.png"/><Relationship Id="rId1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hyperlink" Target="https://utexas.box.com/s/7asuecc794tc8l3kuy6gtyifi014inpk" TargetMode="External"/><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notesSlide" Target="../notesSlides/notesSlide2.xml"/><Relationship Id="rId16"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7.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hyperlink" Target="https://fr.wikipedia.org/wiki/Microsoft_Teams" TargetMode="External"/><Relationship Id="rId3" Type="http://schemas.openxmlformats.org/officeDocument/2006/relationships/image" Target="../media/image13.png"/><Relationship Id="rId7" Type="http://schemas.openxmlformats.org/officeDocument/2006/relationships/image" Target="../media/image23.png"/><Relationship Id="rId2" Type="http://schemas.microsoft.com/office/2018/10/relationships/comments" Target="../comments/modernComment_11F_C53F23EE.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4.svg"/><Relationship Id="rId9" Type="http://schemas.openxmlformats.org/officeDocument/2006/relationships/hyperlink" Target="https://utexas.box.com/s/ivr6uqbhj4tim06cwrufqlp9yaz7eqr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utexas.box.com/s/vokcvkrrz941nhv9ryucu3mm23uxu6d1"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utexas.box.com/s/guszs4q74sf9yjcnn9xfzubdsj9tsccp"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hyperlink" Target="https://utexas.box.com/s/1388gnp3gpanuaeu4352bh4xamk714i0" TargetMode="External"/><Relationship Id="rId3" Type="http://schemas.openxmlformats.org/officeDocument/2006/relationships/image" Target="../media/image28.pn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23_741F56EB.xml"/><Relationship Id="rId7" Type="http://schemas.openxmlformats.org/officeDocument/2006/relationships/hyperlink" Target="https://utexas.box.com/s/093nw9357wh0gzkiudcyzyb3a1r58x1j"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utexas.box.com/s/5u6jgs4gnaplwrh57zbqe553fuw6cpw1"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14.sv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7.xml"/><Relationship Id="rId16" Type="http://schemas.openxmlformats.org/officeDocument/2006/relationships/image" Target="../media/image47.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2.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24817" y="112693"/>
            <a:ext cx="7306288" cy="5110287"/>
            <a:chOff x="186065" y="968951"/>
            <a:chExt cx="7158547" cy="3011283"/>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106420" y="236465"/>
            <a:ext cx="7302522" cy="400110"/>
          </a:xfrm>
          <a:prstGeom prst="rect">
            <a:avLst/>
          </a:prstGeom>
          <a:noFill/>
        </p:spPr>
        <p:txBody>
          <a:bodyPr wrap="square" lIns="91440" tIns="45720" rIns="91440" bIns="45720" rtlCol="0" anchor="t">
            <a:spAutoFit/>
          </a:bodyPr>
          <a:lstStyle/>
          <a:p>
            <a:pPr algn="ctr"/>
            <a:r>
              <a:rPr lang="en-US" sz="2000">
                <a:solidFill>
                  <a:schemeClr val="bg1"/>
                </a:solidFill>
              </a:rPr>
              <a:t>Need Help?</a:t>
            </a:r>
          </a:p>
        </p:txBody>
      </p:sp>
      <p:pic>
        <p:nvPicPr>
          <p:cNvPr id="12" name="Picture 11" descr="A red button with white text&#10;&#10;Description automatically generated">
            <a:extLst>
              <a:ext uri="{FF2B5EF4-FFF2-40B4-BE49-F238E27FC236}">
                <a16:creationId xmlns:a16="http://schemas.microsoft.com/office/drawing/2014/main" id="{5B3770E3-7457-B80D-A878-AF560F7A2BAC}"/>
              </a:ext>
            </a:extLst>
          </p:cNvPr>
          <p:cNvPicPr>
            <a:picLocks noChangeAspect="1"/>
          </p:cNvPicPr>
          <p:nvPr/>
        </p:nvPicPr>
        <p:blipFill>
          <a:blip r:embed="rId3"/>
          <a:stretch>
            <a:fillRect/>
          </a:stretch>
        </p:blipFill>
        <p:spPr>
          <a:xfrm>
            <a:off x="2507524" y="477897"/>
            <a:ext cx="2500313" cy="2296646"/>
          </a:xfrm>
          <a:prstGeom prst="rect">
            <a:avLst/>
          </a:prstGeom>
        </p:spPr>
      </p:pic>
      <p:graphicFrame>
        <p:nvGraphicFramePr>
          <p:cNvPr id="8" name="Table 7">
            <a:extLst>
              <a:ext uri="{FF2B5EF4-FFF2-40B4-BE49-F238E27FC236}">
                <a16:creationId xmlns:a16="http://schemas.microsoft.com/office/drawing/2014/main" id="{93FE6D42-3836-3C1D-F361-66FFBC48E799}"/>
              </a:ext>
            </a:extLst>
          </p:cNvPr>
          <p:cNvGraphicFramePr>
            <a:graphicFrameLocks noGrp="1"/>
          </p:cNvGraphicFramePr>
          <p:nvPr>
            <p:extLst>
              <p:ext uri="{D42A27DB-BD31-4B8C-83A1-F6EECF244321}">
                <p14:modId xmlns:p14="http://schemas.microsoft.com/office/powerpoint/2010/main" val="1996307734"/>
              </p:ext>
            </p:extLst>
          </p:nvPr>
        </p:nvGraphicFramePr>
        <p:xfrm>
          <a:off x="295130" y="2592094"/>
          <a:ext cx="6972590" cy="2560320"/>
        </p:xfrm>
        <a:graphic>
          <a:graphicData uri="http://schemas.openxmlformats.org/drawingml/2006/table">
            <a:tbl>
              <a:tblPr firstRow="1" bandRow="1">
                <a:tableStyleId>{5C22544A-7EE6-4342-B048-85BDC9FD1C3A}</a:tableStyleId>
              </a:tblPr>
              <a:tblGrid>
                <a:gridCol w="3486295">
                  <a:extLst>
                    <a:ext uri="{9D8B030D-6E8A-4147-A177-3AD203B41FA5}">
                      <a16:colId xmlns:a16="http://schemas.microsoft.com/office/drawing/2014/main" val="2108657251"/>
                    </a:ext>
                  </a:extLst>
                </a:gridCol>
                <a:gridCol w="3486295">
                  <a:extLst>
                    <a:ext uri="{9D8B030D-6E8A-4147-A177-3AD203B41FA5}">
                      <a16:colId xmlns:a16="http://schemas.microsoft.com/office/drawing/2014/main" val="1792023542"/>
                    </a:ext>
                  </a:extLst>
                </a:gridCol>
              </a:tblGrid>
              <a:tr h="790660">
                <a:tc>
                  <a:txBody>
                    <a:bodyPr/>
                    <a:lstStyle/>
                    <a:p>
                      <a:pPr algn="ctr"/>
                      <a:r>
                        <a:rPr lang="en-US" dirty="0">
                          <a:solidFill>
                            <a:schemeClr val="tx1"/>
                          </a:solidFill>
                        </a:rPr>
                        <a:t>More information, including basic troubleshooting tips can be found on the Med Ed Instructional Technologies pages. Click or scan the QR code below for more.</a:t>
                      </a:r>
                    </a:p>
                    <a:p>
                      <a:pPr algn="ctr"/>
                      <a:endParaRPr lang="en-US" dirty="0">
                        <a:solidFill>
                          <a:schemeClr val="tx1"/>
                        </a:solidFill>
                      </a:endParaRPr>
                    </a:p>
                    <a:p>
                      <a:pPr algn="ctr"/>
                      <a:endParaRPr lang="en-US" dirty="0">
                        <a:solidFill>
                          <a:schemeClr val="tx1"/>
                        </a:solidFill>
                      </a:endParaRPr>
                    </a:p>
                  </a:txBody>
                  <a:tcPr>
                    <a:solidFill>
                      <a:schemeClr val="bg1"/>
                    </a:solidFill>
                  </a:tcPr>
                </a:tc>
                <a:tc>
                  <a:txBody>
                    <a:bodyPr/>
                    <a:lstStyle/>
                    <a:p>
                      <a:pPr marL="0" algn="ctr" defTabSz="457200" rtl="0" eaLnBrk="1" latinLnBrk="0" hangingPunct="1"/>
                      <a:r>
                        <a:rPr lang="en-US" sz="1800" kern="1200" dirty="0">
                          <a:solidFill>
                            <a:schemeClr val="tx1"/>
                          </a:solidFill>
                          <a:latin typeface="+mn-lt"/>
                          <a:ea typeface="+mn-ea"/>
                          <a:cs typeface="+mn-cs"/>
                        </a:rPr>
                        <a:t>Non-emergency – IT email</a:t>
                      </a:r>
                    </a:p>
                    <a:p>
                      <a:pPr marL="0" algn="ctr" defTabSz="457200" rtl="0" eaLnBrk="1" latinLnBrk="0" hangingPunct="1"/>
                      <a:r>
                        <a:rPr lang="en-US" sz="180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help@dellmed.utexas.edu</a:t>
                      </a:r>
                      <a:r>
                        <a:rPr lang="en-US" sz="1800" kern="1200" dirty="0">
                          <a:solidFill>
                            <a:schemeClr val="tx1"/>
                          </a:solidFill>
                          <a:latin typeface="+mn-lt"/>
                          <a:ea typeface="+mn-ea"/>
                          <a:cs typeface="+mn-cs"/>
                        </a:rPr>
                        <a:t> </a:t>
                      </a:r>
                    </a:p>
                    <a:p>
                      <a:pPr marL="0" algn="ctr" defTabSz="457200" rtl="0" eaLnBrk="1" latinLnBrk="0" hangingPunct="1"/>
                      <a:endParaRPr lang="en-US" sz="1800" kern="1200" dirty="0">
                        <a:solidFill>
                          <a:schemeClr val="tx1"/>
                        </a:solidFill>
                        <a:latin typeface="+mn-lt"/>
                        <a:ea typeface="+mn-ea"/>
                        <a:cs typeface="+mn-cs"/>
                      </a:endParaRPr>
                    </a:p>
                    <a:p>
                      <a:pPr marL="0" algn="ctr" defTabSz="457200" rtl="0" eaLnBrk="1" latinLnBrk="0" hangingPunct="1"/>
                      <a:endParaRPr lang="en-US" sz="1800" kern="1200" dirty="0">
                        <a:solidFill>
                          <a:schemeClr val="tx1"/>
                        </a:solidFill>
                        <a:latin typeface="+mn-lt"/>
                        <a:ea typeface="+mn-ea"/>
                        <a:cs typeface="+mn-cs"/>
                      </a:endParaRPr>
                    </a:p>
                    <a:p>
                      <a:pPr marL="0" algn="ctr" defTabSz="457200" rtl="0" eaLnBrk="1" latinLnBrk="0" hangingPunct="1"/>
                      <a:endParaRPr lang="en-US" sz="1800" kern="1200" dirty="0">
                        <a:solidFill>
                          <a:schemeClr val="tx1"/>
                        </a:solidFill>
                        <a:latin typeface="+mn-lt"/>
                        <a:ea typeface="+mn-ea"/>
                        <a:cs typeface="+mn-cs"/>
                      </a:endParaRPr>
                    </a:p>
                    <a:p>
                      <a:pPr marL="0" algn="ctr" defTabSz="457200" rtl="0" eaLnBrk="1" latinLnBrk="0" hangingPunct="1"/>
                      <a:endParaRPr lang="en-US" sz="1800" kern="1200" dirty="0">
                        <a:solidFill>
                          <a:schemeClr val="tx1"/>
                        </a:solidFill>
                        <a:latin typeface="+mn-lt"/>
                        <a:ea typeface="+mn-ea"/>
                        <a:cs typeface="+mn-cs"/>
                      </a:endParaRPr>
                    </a:p>
                    <a:p>
                      <a:pPr marL="0" algn="ctr" defTabSz="457200" rtl="0" eaLnBrk="1" latinLnBrk="0" hangingPunct="1"/>
                      <a:endParaRPr lang="en-US" sz="1800" kern="1200" dirty="0">
                        <a:solidFill>
                          <a:schemeClr val="tx1"/>
                        </a:solidFill>
                        <a:latin typeface="+mn-lt"/>
                        <a:ea typeface="+mn-ea"/>
                        <a:cs typeface="+mn-cs"/>
                      </a:endParaRPr>
                    </a:p>
                    <a:p>
                      <a:pPr marL="0" algn="ctr" defTabSz="457200" rtl="0" eaLnBrk="1" latinLnBrk="0" hangingPunct="1"/>
                      <a:endParaRPr lang="en-US" sz="1800" kern="1200" dirty="0">
                        <a:solidFill>
                          <a:schemeClr val="tx1"/>
                        </a:solidFill>
                        <a:latin typeface="+mn-lt"/>
                        <a:ea typeface="+mn-ea"/>
                        <a:cs typeface="+mn-cs"/>
                      </a:endParaRPr>
                    </a:p>
                    <a:p>
                      <a:pPr marL="0" algn="ctr" defTabSz="457200" rtl="0" eaLnBrk="1" latinLnBrk="0" hangingPunct="1"/>
                      <a:r>
                        <a:rPr lang="en-US" sz="1800" kern="1200" dirty="0">
                          <a:solidFill>
                            <a:schemeClr val="tx1"/>
                          </a:solidFill>
                          <a:latin typeface="+mn-lt"/>
                          <a:ea typeface="+mn-ea"/>
                          <a:cs typeface="+mn-cs"/>
                        </a:rPr>
                        <a:t>512-495-5888</a:t>
                      </a:r>
                    </a:p>
                  </a:txBody>
                  <a:tcPr>
                    <a:solidFill>
                      <a:schemeClr val="bg2"/>
                    </a:solidFill>
                  </a:tcPr>
                </a:tc>
                <a:extLst>
                  <a:ext uri="{0D108BD9-81ED-4DB2-BD59-A6C34878D82A}">
                    <a16:rowId xmlns:a16="http://schemas.microsoft.com/office/drawing/2014/main" val="371321812"/>
                  </a:ext>
                </a:extLst>
              </a:tr>
            </a:tbl>
          </a:graphicData>
        </a:graphic>
      </p:graphicFrame>
      <p:pic>
        <p:nvPicPr>
          <p:cNvPr id="3" name="Picture 2" descr="A qr code on a black background&#10;&#10;Description automatically generated">
            <a:extLst>
              <a:ext uri="{FF2B5EF4-FFF2-40B4-BE49-F238E27FC236}">
                <a16:creationId xmlns:a16="http://schemas.microsoft.com/office/drawing/2014/main" id="{0064C540-289C-4759-2FC7-91D0D159B7ED}"/>
              </a:ext>
            </a:extLst>
          </p:cNvPr>
          <p:cNvPicPr>
            <a:picLocks noChangeAspect="1"/>
          </p:cNvPicPr>
          <p:nvPr/>
        </p:nvPicPr>
        <p:blipFill>
          <a:blip r:embed="rId5"/>
          <a:stretch>
            <a:fillRect/>
          </a:stretch>
        </p:blipFill>
        <p:spPr>
          <a:xfrm>
            <a:off x="4854389" y="3396012"/>
            <a:ext cx="1221638" cy="1353420"/>
          </a:xfrm>
          <a:prstGeom prst="rect">
            <a:avLst/>
          </a:prstGeom>
        </p:spPr>
      </p:pic>
      <p:pic>
        <p:nvPicPr>
          <p:cNvPr id="11" name="Graphic 10" descr="Qr Code with solid fill">
            <a:extLst>
              <a:ext uri="{FF2B5EF4-FFF2-40B4-BE49-F238E27FC236}">
                <a16:creationId xmlns:a16="http://schemas.microsoft.com/office/drawing/2014/main" id="{B117FF42-9CD0-F91F-479D-191A630593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1751" y="3835032"/>
            <a:ext cx="914400" cy="914400"/>
          </a:xfrm>
          <a:prstGeom prst="rect">
            <a:avLst/>
          </a:prstGeom>
        </p:spPr>
      </p:pic>
    </p:spTree>
    <p:extLst>
      <p:ext uri="{BB962C8B-B14F-4D97-AF65-F5344CB8AC3E}">
        <p14:creationId xmlns:p14="http://schemas.microsoft.com/office/powerpoint/2010/main" val="3384221775"/>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62742" y="150284"/>
            <a:ext cx="7310279" cy="5039560"/>
            <a:chOff x="175582" y="958904"/>
            <a:chExt cx="7178040" cy="3034030"/>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130231" y="297262"/>
            <a:ext cx="7302522" cy="307777"/>
          </a:xfrm>
          <a:prstGeom prst="rect">
            <a:avLst/>
          </a:prstGeom>
          <a:noFill/>
        </p:spPr>
        <p:txBody>
          <a:bodyPr wrap="square" lIns="91440" tIns="45720" rIns="91440" bIns="45720" rtlCol="0" anchor="t">
            <a:spAutoFit/>
          </a:bodyPr>
          <a:lstStyle/>
          <a:p>
            <a:pPr algn="ctr"/>
            <a:r>
              <a:rPr lang="en-US" sz="1400">
                <a:solidFill>
                  <a:schemeClr val="bg1"/>
                </a:solidFill>
              </a:rPr>
              <a:t>Crestron Controls for the Auditorium (Manual Route)</a:t>
            </a:r>
          </a:p>
        </p:txBody>
      </p:sp>
      <p:sp>
        <p:nvSpPr>
          <p:cNvPr id="8" name="Rounded Rectangle 7">
            <a:extLst>
              <a:ext uri="{FF2B5EF4-FFF2-40B4-BE49-F238E27FC236}">
                <a16:creationId xmlns:a16="http://schemas.microsoft.com/office/drawing/2014/main" id="{519F2116-C57C-ED1C-4502-B806C87CA82D}"/>
              </a:ext>
            </a:extLst>
          </p:cNvPr>
          <p:cNvSpPr/>
          <p:nvPr/>
        </p:nvSpPr>
        <p:spPr>
          <a:xfrm>
            <a:off x="3681288" y="794277"/>
            <a:ext cx="3570429" cy="3232515"/>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When you select </a:t>
            </a:r>
            <a:r>
              <a:rPr lang="en-US" sz="1200" b="1">
                <a:solidFill>
                  <a:schemeClr val="tx1"/>
                </a:solidFill>
              </a:rPr>
              <a:t>Manual Control button</a:t>
            </a:r>
            <a:r>
              <a:rPr lang="en-US" sz="1200">
                <a:solidFill>
                  <a:schemeClr val="tx1"/>
                </a:solidFill>
              </a:rPr>
              <a:t> on the main Crestron screen, you open a window that allows you to simply </a:t>
            </a:r>
            <a:r>
              <a:rPr lang="en-US" sz="1200" b="1">
                <a:solidFill>
                  <a:schemeClr val="tx1"/>
                </a:solidFill>
              </a:rPr>
              <a:t>drag and drop the input of your choice to the display of your choosing</a:t>
            </a:r>
            <a:r>
              <a:rPr lang="en-US" sz="1200">
                <a:solidFill>
                  <a:schemeClr val="tx1"/>
                </a:solidFill>
              </a:rPr>
              <a:t>. </a:t>
            </a:r>
            <a:br>
              <a:rPr lang="en-US" sz="1200"/>
            </a:br>
            <a:br>
              <a:rPr lang="en-US" sz="1200"/>
            </a:br>
            <a:r>
              <a:rPr lang="en-US" sz="1200">
                <a:solidFill>
                  <a:schemeClr val="tx1"/>
                </a:solidFill>
              </a:rPr>
              <a:t>For example, if you want to display the content of the doc cam on all displays, simply drag the doc cam icon, located on the left, to all the displays as labeled on the right, one-by-one. If you change your mind about displaying the content on one of the devices, simply drag and drop it back in the device list. </a:t>
            </a:r>
            <a:br>
              <a:rPr lang="en-US" sz="1200"/>
            </a:br>
            <a:br>
              <a:rPr lang="en-US" sz="1200"/>
            </a:br>
            <a:r>
              <a:rPr lang="en-US" sz="1200" b="1" i="1">
                <a:solidFill>
                  <a:schemeClr val="tx1"/>
                </a:solidFill>
              </a:rPr>
              <a:t>When you have made your selections, click “X Close” to go back to the main Crestron screen.</a:t>
            </a:r>
          </a:p>
        </p:txBody>
      </p:sp>
      <p:sp>
        <p:nvSpPr>
          <p:cNvPr id="10" name="TextBox 9">
            <a:extLst>
              <a:ext uri="{FF2B5EF4-FFF2-40B4-BE49-F238E27FC236}">
                <a16:creationId xmlns:a16="http://schemas.microsoft.com/office/drawing/2014/main" id="{06750268-2BFB-24D3-763B-81BF4B46F74C}"/>
              </a:ext>
            </a:extLst>
          </p:cNvPr>
          <p:cNvSpPr txBox="1"/>
          <p:nvPr/>
        </p:nvSpPr>
        <p:spPr>
          <a:xfrm>
            <a:off x="199684" y="4166634"/>
            <a:ext cx="7079541" cy="523220"/>
          </a:xfrm>
          <a:prstGeom prst="rect">
            <a:avLst/>
          </a:prstGeom>
          <a:noFill/>
        </p:spPr>
        <p:txBody>
          <a:bodyPr wrap="square" lIns="91440" tIns="45720" rIns="91440" bIns="45720" rtlCol="0" anchor="ctr">
            <a:spAutoFit/>
          </a:bodyPr>
          <a:lstStyle/>
          <a:p>
            <a:pPr algn="ctr"/>
            <a:r>
              <a:rPr lang="en-US" sz="1400"/>
              <a:t>*</a:t>
            </a:r>
            <a:r>
              <a:rPr lang="en-US" sz="1400" b="1"/>
              <a:t>Important: </a:t>
            </a:r>
            <a:r>
              <a:rPr lang="en-US" sz="1400"/>
              <a:t>To send a device signal to the Green Room, be sure to enable the Green Room on the main panel.</a:t>
            </a:r>
            <a:endParaRPr lang="en-US"/>
          </a:p>
        </p:txBody>
      </p:sp>
      <p:pic>
        <p:nvPicPr>
          <p:cNvPr id="3" name="Picture 2" descr="A screenshot of a computer&#10;&#10;Description automatically generated">
            <a:extLst>
              <a:ext uri="{FF2B5EF4-FFF2-40B4-BE49-F238E27FC236}">
                <a16:creationId xmlns:a16="http://schemas.microsoft.com/office/drawing/2014/main" id="{7D798466-9DFE-7570-25C8-F5FE3549B6E7}"/>
              </a:ext>
            </a:extLst>
          </p:cNvPr>
          <p:cNvPicPr>
            <a:picLocks noChangeAspect="1"/>
          </p:cNvPicPr>
          <p:nvPr/>
        </p:nvPicPr>
        <p:blipFill>
          <a:blip r:embed="rId3"/>
          <a:stretch>
            <a:fillRect/>
          </a:stretch>
        </p:blipFill>
        <p:spPr>
          <a:xfrm>
            <a:off x="199837" y="1329237"/>
            <a:ext cx="3353822" cy="1877588"/>
          </a:xfrm>
          <a:prstGeom prst="rect">
            <a:avLst/>
          </a:prstGeom>
        </p:spPr>
      </p:pic>
      <p:sp>
        <p:nvSpPr>
          <p:cNvPr id="16" name="TextBox 15">
            <a:extLst>
              <a:ext uri="{FF2B5EF4-FFF2-40B4-BE49-F238E27FC236}">
                <a16:creationId xmlns:a16="http://schemas.microsoft.com/office/drawing/2014/main" id="{2C4590B7-73D6-8BA8-AA84-C0AA12EEC256}"/>
              </a:ext>
            </a:extLst>
          </p:cNvPr>
          <p:cNvSpPr txBox="1"/>
          <p:nvPr/>
        </p:nvSpPr>
        <p:spPr>
          <a:xfrm>
            <a:off x="201626" y="966821"/>
            <a:ext cx="971435" cy="369332"/>
          </a:xfrm>
          <a:prstGeom prst="rect">
            <a:avLst/>
          </a:prstGeom>
          <a:noFill/>
          <a:ln>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accent2">
                    <a:lumMod val="75000"/>
                  </a:schemeClr>
                </a:solidFill>
              </a:rPr>
              <a:t>Devices</a:t>
            </a:r>
          </a:p>
        </p:txBody>
      </p:sp>
      <p:sp>
        <p:nvSpPr>
          <p:cNvPr id="17" name="TextBox 16">
            <a:extLst>
              <a:ext uri="{FF2B5EF4-FFF2-40B4-BE49-F238E27FC236}">
                <a16:creationId xmlns:a16="http://schemas.microsoft.com/office/drawing/2014/main" id="{F2B69F9F-612C-EDA8-1FCB-188BBF231CD1}"/>
              </a:ext>
            </a:extLst>
          </p:cNvPr>
          <p:cNvSpPr txBox="1"/>
          <p:nvPr/>
        </p:nvSpPr>
        <p:spPr>
          <a:xfrm>
            <a:off x="1154702" y="962253"/>
            <a:ext cx="2024983" cy="369332"/>
          </a:xfrm>
          <a:prstGeom prst="rect">
            <a:avLst/>
          </a:prstGeom>
          <a:noFill/>
          <a:ln>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70C0"/>
                </a:solidFill>
              </a:rPr>
              <a:t>Displays</a:t>
            </a:r>
          </a:p>
        </p:txBody>
      </p:sp>
      <p:grpSp>
        <p:nvGrpSpPr>
          <p:cNvPr id="21" name="Group 20">
            <a:extLst>
              <a:ext uri="{FF2B5EF4-FFF2-40B4-BE49-F238E27FC236}">
                <a16:creationId xmlns:a16="http://schemas.microsoft.com/office/drawing/2014/main" id="{26D02572-90EC-4D80-2B77-F500F3B3121A}"/>
              </a:ext>
            </a:extLst>
          </p:cNvPr>
          <p:cNvGrpSpPr/>
          <p:nvPr/>
        </p:nvGrpSpPr>
        <p:grpSpPr>
          <a:xfrm>
            <a:off x="183318" y="966831"/>
            <a:ext cx="2996703" cy="2630167"/>
            <a:chOff x="183318" y="966831"/>
            <a:chExt cx="2996703" cy="2630167"/>
          </a:xfrm>
        </p:grpSpPr>
        <p:sp>
          <p:nvSpPr>
            <p:cNvPr id="18" name="Rectangle 17">
              <a:extLst>
                <a:ext uri="{FF2B5EF4-FFF2-40B4-BE49-F238E27FC236}">
                  <a16:creationId xmlns:a16="http://schemas.microsoft.com/office/drawing/2014/main" id="{2BA14045-8B22-2D9A-D538-C5A0E12C324A}"/>
                </a:ext>
              </a:extLst>
            </p:cNvPr>
            <p:cNvSpPr/>
            <p:nvPr/>
          </p:nvSpPr>
          <p:spPr>
            <a:xfrm>
              <a:off x="1195924" y="966832"/>
              <a:ext cx="1984097" cy="235949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70E4FB-A4BC-C274-A915-0EEE30CB7FA5}"/>
                </a:ext>
              </a:extLst>
            </p:cNvPr>
            <p:cNvSpPr/>
            <p:nvPr/>
          </p:nvSpPr>
          <p:spPr>
            <a:xfrm>
              <a:off x="183318" y="966831"/>
              <a:ext cx="980574" cy="235947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Curved Up 19">
              <a:extLst>
                <a:ext uri="{FF2B5EF4-FFF2-40B4-BE49-F238E27FC236}">
                  <a16:creationId xmlns:a16="http://schemas.microsoft.com/office/drawing/2014/main" id="{324967FB-1C2E-F6E8-0C8B-70561DBE567E}"/>
                </a:ext>
              </a:extLst>
            </p:cNvPr>
            <p:cNvSpPr/>
            <p:nvPr/>
          </p:nvSpPr>
          <p:spPr>
            <a:xfrm>
              <a:off x="765249" y="3202932"/>
              <a:ext cx="861446" cy="39406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TextBox 8">
            <a:extLst>
              <a:ext uri="{FF2B5EF4-FFF2-40B4-BE49-F238E27FC236}">
                <a16:creationId xmlns:a16="http://schemas.microsoft.com/office/drawing/2014/main" id="{BD23E9F9-E5FD-5D07-0E5A-41D195F91531}"/>
              </a:ext>
            </a:extLst>
          </p:cNvPr>
          <p:cNvSpPr txBox="1"/>
          <p:nvPr/>
        </p:nvSpPr>
        <p:spPr>
          <a:xfrm>
            <a:off x="634996" y="3309173"/>
            <a:ext cx="33486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Drag and Drop</a:t>
            </a:r>
          </a:p>
        </p:txBody>
      </p:sp>
      <p:pic>
        <p:nvPicPr>
          <p:cNvPr id="23" name="Picture 22" descr="A brown sign with white text&#10;&#10;Description automatically generated">
            <a:extLst>
              <a:ext uri="{FF2B5EF4-FFF2-40B4-BE49-F238E27FC236}">
                <a16:creationId xmlns:a16="http://schemas.microsoft.com/office/drawing/2014/main" id="{EB2DF118-DE2B-3158-27BF-7B7717F79C25}"/>
              </a:ext>
            </a:extLst>
          </p:cNvPr>
          <p:cNvPicPr>
            <a:picLocks noChangeAspect="1"/>
          </p:cNvPicPr>
          <p:nvPr/>
        </p:nvPicPr>
        <p:blipFill rotWithShape="1">
          <a:blip r:embed="rId4"/>
          <a:srcRect l="14062" t="16243" r="22108" b="22132"/>
          <a:stretch/>
        </p:blipFill>
        <p:spPr>
          <a:xfrm>
            <a:off x="4813255" y="4514921"/>
            <a:ext cx="653247" cy="593128"/>
          </a:xfrm>
          <a:prstGeom prst="roundRect">
            <a:avLst/>
          </a:prstGeom>
        </p:spPr>
      </p:pic>
    </p:spTree>
    <p:extLst>
      <p:ext uri="{BB962C8B-B14F-4D97-AF65-F5344CB8AC3E}">
        <p14:creationId xmlns:p14="http://schemas.microsoft.com/office/powerpoint/2010/main" val="4051793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73418" y="166972"/>
            <a:ext cx="7416014" cy="5093526"/>
            <a:chOff x="186065" y="968951"/>
            <a:chExt cx="7281862" cy="3066520"/>
          </a:xfrm>
        </p:grpSpPr>
        <p:sp>
          <p:nvSpPr>
            <p:cNvPr id="5" name="object 4">
              <a:extLst>
                <a:ext uri="{FF2B5EF4-FFF2-40B4-BE49-F238E27FC236}">
                  <a16:creationId xmlns:a16="http://schemas.microsoft.com/office/drawing/2014/main" id="{35FD1D93-EBED-A449-D748-A361B51FBADA}"/>
                </a:ext>
              </a:extLst>
            </p:cNvPr>
            <p:cNvSpPr/>
            <p:nvPr/>
          </p:nvSpPr>
          <p:spPr>
            <a:xfrm>
              <a:off x="188282" y="971603"/>
              <a:ext cx="7279645" cy="3063868"/>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130231" y="297262"/>
            <a:ext cx="7302522" cy="307777"/>
          </a:xfrm>
          <a:prstGeom prst="rect">
            <a:avLst/>
          </a:prstGeom>
          <a:noFill/>
        </p:spPr>
        <p:txBody>
          <a:bodyPr wrap="square" lIns="91440" tIns="45720" rIns="91440" bIns="45720" rtlCol="0" anchor="t">
            <a:spAutoFit/>
          </a:bodyPr>
          <a:lstStyle/>
          <a:p>
            <a:pPr algn="ctr"/>
            <a:r>
              <a:rPr lang="en-US" sz="1400">
                <a:solidFill>
                  <a:schemeClr val="bg1"/>
                </a:solidFill>
              </a:rPr>
              <a:t>Crestron Controls for the Auditorium (Connecting your laptop &amp; Video-conferencing)</a:t>
            </a:r>
          </a:p>
        </p:txBody>
      </p:sp>
      <p:sp>
        <p:nvSpPr>
          <p:cNvPr id="8" name="Rounded Rectangle 7">
            <a:extLst>
              <a:ext uri="{FF2B5EF4-FFF2-40B4-BE49-F238E27FC236}">
                <a16:creationId xmlns:a16="http://schemas.microsoft.com/office/drawing/2014/main" id="{519F2116-C57C-ED1C-4502-B806C87CA82D}"/>
              </a:ext>
            </a:extLst>
          </p:cNvPr>
          <p:cNvSpPr/>
          <p:nvPr/>
        </p:nvSpPr>
        <p:spPr>
          <a:xfrm>
            <a:off x="3698369" y="700416"/>
            <a:ext cx="3553348" cy="2608877"/>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When you'd like to use your laptop as a source in the auditorium, you will do so by plugging the device into a cable(s) on the podium. You are provided with a USB-C cable, an HDMI cable, and 2 regular USB-A connectors. </a:t>
            </a:r>
            <a:br>
              <a:rPr lang="en-US" sz="1200">
                <a:solidFill>
                  <a:schemeClr val="tx1"/>
                </a:solidFill>
              </a:rPr>
            </a:br>
            <a:br>
              <a:rPr lang="en-US" sz="1200"/>
            </a:br>
            <a:r>
              <a:rPr lang="en-US" sz="1200">
                <a:solidFill>
                  <a:schemeClr val="tx1"/>
                </a:solidFill>
              </a:rPr>
              <a:t>Option A: Most newer laptops connect to projection units via USB-C which carries all signals from the laptop to the projection unit in one cable. </a:t>
            </a:r>
            <a:endParaRPr lang="en-US">
              <a:solidFill>
                <a:schemeClr val="tx1"/>
              </a:solidFill>
            </a:endParaRPr>
          </a:p>
          <a:p>
            <a:pPr algn="ctr"/>
            <a:endParaRPr lang="en-US" sz="1200">
              <a:solidFill>
                <a:schemeClr val="tx1"/>
              </a:solidFill>
            </a:endParaRPr>
          </a:p>
          <a:p>
            <a:pPr algn="ctr"/>
            <a:r>
              <a:rPr lang="en-US" sz="1200">
                <a:solidFill>
                  <a:schemeClr val="tx1"/>
                </a:solidFill>
              </a:rPr>
              <a:t> Option B: </a:t>
            </a:r>
            <a:r>
              <a:rPr lang="en-US" sz="1200" b="1" i="1">
                <a:solidFill>
                  <a:schemeClr val="tx1"/>
                </a:solidFill>
              </a:rPr>
              <a:t>If you need or opt to use HDMI, you will also want to plug in one of the USB-A cables for full functionality.</a:t>
            </a:r>
            <a:endParaRPr lang="en-US">
              <a:solidFill>
                <a:schemeClr val="tx1"/>
              </a:solidFill>
            </a:endParaRPr>
          </a:p>
        </p:txBody>
      </p:sp>
      <p:sp>
        <p:nvSpPr>
          <p:cNvPr id="11" name="Rectangle: Rounded Corners 10">
            <a:extLst>
              <a:ext uri="{FF2B5EF4-FFF2-40B4-BE49-F238E27FC236}">
                <a16:creationId xmlns:a16="http://schemas.microsoft.com/office/drawing/2014/main" id="{F42C5025-FC42-3BA9-1FC6-39CD433F2187}"/>
              </a:ext>
            </a:extLst>
          </p:cNvPr>
          <p:cNvSpPr/>
          <p:nvPr/>
        </p:nvSpPr>
        <p:spPr>
          <a:xfrm>
            <a:off x="130231" y="3321570"/>
            <a:ext cx="4690938" cy="10575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Once connected, you can share anything from your laptop and even video-conference using your laptop's applications (i.e. Zoom, Teams, </a:t>
            </a:r>
            <a:r>
              <a:rPr lang="en-US" sz="1400" err="1"/>
              <a:t>WebEx</a:t>
            </a:r>
            <a:r>
              <a:rPr lang="en-US" sz="1400"/>
              <a:t>, Google Hangouts, </a:t>
            </a:r>
            <a:r>
              <a:rPr lang="en-US" sz="1400" err="1"/>
              <a:t>BlueJeans</a:t>
            </a:r>
            <a:r>
              <a:rPr lang="en-US" sz="1400"/>
              <a:t>, etc.). Be sure to change to the laptop input on the Crestron control panel.</a:t>
            </a:r>
            <a:endParaRPr lang="en-US" b="1" i="1"/>
          </a:p>
        </p:txBody>
      </p:sp>
      <p:sp>
        <p:nvSpPr>
          <p:cNvPr id="32" name="Rounded Rectangle 23">
            <a:extLst>
              <a:ext uri="{FF2B5EF4-FFF2-40B4-BE49-F238E27FC236}">
                <a16:creationId xmlns:a16="http://schemas.microsoft.com/office/drawing/2014/main" id="{D697B3B8-D2D0-E278-A185-36A4C37CE342}"/>
              </a:ext>
            </a:extLst>
          </p:cNvPr>
          <p:cNvSpPr/>
          <p:nvPr/>
        </p:nvSpPr>
        <p:spPr>
          <a:xfrm>
            <a:off x="4969336" y="3379705"/>
            <a:ext cx="2123795" cy="1779743"/>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200" i="1" dirty="0"/>
          </a:p>
          <a:p>
            <a:pPr algn="ctr"/>
            <a:endParaRPr lang="en-US" sz="1200" i="1" dirty="0"/>
          </a:p>
          <a:p>
            <a:pPr algn="ctr"/>
            <a:endParaRPr lang="en-US" sz="1200" i="1" dirty="0"/>
          </a:p>
          <a:p>
            <a:pPr algn="ctr"/>
            <a:endParaRPr lang="en-US" sz="1200" i="1" dirty="0"/>
          </a:p>
          <a:p>
            <a:pPr algn="ctr"/>
            <a:r>
              <a:rPr lang="en-US" sz="1200" i="1" dirty="0"/>
              <a:t>Click here to learn </a:t>
            </a:r>
            <a:endParaRPr lang="en-US" dirty="0"/>
          </a:p>
          <a:p>
            <a:pPr algn="ctr"/>
            <a:r>
              <a:rPr lang="en-US" sz="1200" i="1" dirty="0"/>
              <a:t>more about changing your laptop settings to go through the auditorium equipment.</a:t>
            </a:r>
            <a:endParaRPr lang="en-US" dirty="0"/>
          </a:p>
        </p:txBody>
      </p:sp>
      <p:pic>
        <p:nvPicPr>
          <p:cNvPr id="34" name="Picture 33" descr="A qr code on a white background&#10;&#10;Description automatically generated">
            <a:extLst>
              <a:ext uri="{FF2B5EF4-FFF2-40B4-BE49-F238E27FC236}">
                <a16:creationId xmlns:a16="http://schemas.microsoft.com/office/drawing/2014/main" id="{10B81728-1CE5-BD86-50BA-678F40E7090D}"/>
              </a:ext>
            </a:extLst>
          </p:cNvPr>
          <p:cNvPicPr>
            <a:picLocks noChangeAspect="1"/>
          </p:cNvPicPr>
          <p:nvPr/>
        </p:nvPicPr>
        <p:blipFill>
          <a:blip r:embed="rId3"/>
          <a:stretch>
            <a:fillRect/>
          </a:stretch>
        </p:blipFill>
        <p:spPr>
          <a:xfrm>
            <a:off x="5794315" y="3449625"/>
            <a:ext cx="721971" cy="713701"/>
          </a:xfrm>
          <a:prstGeom prst="rect">
            <a:avLst/>
          </a:prstGeom>
        </p:spPr>
      </p:pic>
      <p:sp>
        <p:nvSpPr>
          <p:cNvPr id="36" name="TextBox 35">
            <a:extLst>
              <a:ext uri="{FF2B5EF4-FFF2-40B4-BE49-F238E27FC236}">
                <a16:creationId xmlns:a16="http://schemas.microsoft.com/office/drawing/2014/main" id="{F4B9D9DB-E2CC-5294-A396-FDD6BDD94F63}"/>
              </a:ext>
            </a:extLst>
          </p:cNvPr>
          <p:cNvSpPr txBox="1"/>
          <p:nvPr/>
        </p:nvSpPr>
        <p:spPr>
          <a:xfrm>
            <a:off x="92399" y="4376372"/>
            <a:ext cx="49226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baseline="0" dirty="0">
                <a:solidFill>
                  <a:schemeClr val="accent2">
                    <a:lumMod val="75000"/>
                  </a:schemeClr>
                </a:solidFill>
                <a:latin typeface="Aptos"/>
              </a:rPr>
              <a:t>*Note – you may need to change your device’s system and/or application </a:t>
            </a:r>
            <a:r>
              <a:rPr lang="en-US" sz="1400" b="1" i="1" dirty="0">
                <a:solidFill>
                  <a:schemeClr val="accent2">
                    <a:lumMod val="75000"/>
                  </a:schemeClr>
                </a:solidFill>
                <a:latin typeface="Aptos"/>
              </a:rPr>
              <a:t>settings </a:t>
            </a:r>
            <a:r>
              <a:rPr lang="en-US" sz="1400" b="1" i="1" baseline="0" dirty="0">
                <a:solidFill>
                  <a:schemeClr val="accent2">
                    <a:lumMod val="75000"/>
                  </a:schemeClr>
                </a:solidFill>
                <a:latin typeface="Aptos"/>
              </a:rPr>
              <a:t>to use the auditorium camera </a:t>
            </a:r>
            <a:r>
              <a:rPr lang="en-US" sz="1400" b="1" i="1" dirty="0">
                <a:solidFill>
                  <a:schemeClr val="accent2">
                    <a:lumMod val="75000"/>
                  </a:schemeClr>
                </a:solidFill>
                <a:latin typeface="Aptos"/>
              </a:rPr>
              <a:t>(</a:t>
            </a:r>
            <a:r>
              <a:rPr lang="en-US" sz="1400" b="1" dirty="0">
                <a:solidFill>
                  <a:schemeClr val="accent2">
                    <a:lumMod val="75000"/>
                  </a:schemeClr>
                </a:solidFill>
                <a:ea typeface="+mn-lt"/>
                <a:cs typeface="+mn-lt"/>
              </a:rPr>
              <a:t>AJA U-TAP Video 634212</a:t>
            </a:r>
            <a:r>
              <a:rPr lang="en-US" sz="1400" b="1" i="1" dirty="0">
                <a:solidFill>
                  <a:schemeClr val="accent2">
                    <a:lumMod val="75000"/>
                  </a:schemeClr>
                </a:solidFill>
                <a:latin typeface="Aptos"/>
              </a:rPr>
              <a:t>)</a:t>
            </a:r>
            <a:r>
              <a:rPr lang="en-US" sz="1400" b="1" i="1" baseline="0" dirty="0">
                <a:solidFill>
                  <a:schemeClr val="accent2">
                    <a:lumMod val="75000"/>
                  </a:schemeClr>
                </a:solidFill>
                <a:latin typeface="Aptos"/>
              </a:rPr>
              <a:t> and audio</a:t>
            </a:r>
            <a:r>
              <a:rPr lang="en-US" sz="1400" b="1" i="1" dirty="0">
                <a:solidFill>
                  <a:schemeClr val="accent2">
                    <a:lumMod val="75000"/>
                  </a:schemeClr>
                </a:solidFill>
                <a:latin typeface="Aptos"/>
              </a:rPr>
              <a:t> speaker/mic</a:t>
            </a:r>
            <a:r>
              <a:rPr lang="en-US" sz="1400" b="1" i="1" baseline="0" dirty="0">
                <a:solidFill>
                  <a:schemeClr val="accent2">
                    <a:lumMod val="75000"/>
                  </a:schemeClr>
                </a:solidFill>
                <a:latin typeface="Aptos"/>
              </a:rPr>
              <a:t> </a:t>
            </a:r>
            <a:r>
              <a:rPr lang="en-US" sz="1400" b="1" i="1" dirty="0">
                <a:solidFill>
                  <a:schemeClr val="accent2">
                    <a:lumMod val="75000"/>
                  </a:schemeClr>
                </a:solidFill>
                <a:latin typeface="Aptos"/>
              </a:rPr>
              <a:t>(</a:t>
            </a:r>
            <a:r>
              <a:rPr lang="en-US" sz="1400" b="1" dirty="0">
                <a:solidFill>
                  <a:schemeClr val="accent2">
                    <a:lumMod val="75000"/>
                  </a:schemeClr>
                </a:solidFill>
                <a:ea typeface="+mn-lt"/>
                <a:cs typeface="+mn-lt"/>
              </a:rPr>
              <a:t>Dante USB I/O Module</a:t>
            </a:r>
            <a:r>
              <a:rPr lang="en-US" sz="1400" b="1" i="1" dirty="0">
                <a:solidFill>
                  <a:schemeClr val="accent2">
                    <a:lumMod val="75000"/>
                  </a:schemeClr>
                </a:solidFill>
                <a:latin typeface="Aptos"/>
              </a:rPr>
              <a:t>)</a:t>
            </a:r>
            <a:r>
              <a:rPr lang="en-US" sz="1400" b="1" i="1" baseline="0" dirty="0">
                <a:solidFill>
                  <a:schemeClr val="accent2">
                    <a:lumMod val="75000"/>
                  </a:schemeClr>
                </a:solidFill>
                <a:latin typeface="Aptos"/>
              </a:rPr>
              <a:t> </a:t>
            </a:r>
            <a:r>
              <a:rPr lang="en-US" sz="1400" dirty="0">
                <a:solidFill>
                  <a:schemeClr val="accent2">
                    <a:lumMod val="75000"/>
                  </a:schemeClr>
                </a:solidFill>
                <a:latin typeface="Aptos"/>
                <a:ea typeface="Aptos"/>
                <a:cs typeface="Aptos"/>
              </a:rPr>
              <a:t>​</a:t>
            </a:r>
            <a:endParaRPr lang="en-US" sz="1400" dirty="0">
              <a:solidFill>
                <a:schemeClr val="accent2">
                  <a:lumMod val="75000"/>
                </a:schemeClr>
              </a:solidFill>
            </a:endParaRPr>
          </a:p>
        </p:txBody>
      </p:sp>
      <p:grpSp>
        <p:nvGrpSpPr>
          <p:cNvPr id="56" name="Group 55">
            <a:extLst>
              <a:ext uri="{FF2B5EF4-FFF2-40B4-BE49-F238E27FC236}">
                <a16:creationId xmlns:a16="http://schemas.microsoft.com/office/drawing/2014/main" id="{5CF7DF26-B770-0723-C414-0C25191E50FC}"/>
              </a:ext>
            </a:extLst>
          </p:cNvPr>
          <p:cNvGrpSpPr/>
          <p:nvPr/>
        </p:nvGrpSpPr>
        <p:grpSpPr>
          <a:xfrm>
            <a:off x="195802" y="449926"/>
            <a:ext cx="2999904" cy="2798971"/>
            <a:chOff x="195802" y="446072"/>
            <a:chExt cx="2700978" cy="2452980"/>
          </a:xfrm>
        </p:grpSpPr>
        <p:grpSp>
          <p:nvGrpSpPr>
            <p:cNvPr id="47" name="Group 46">
              <a:extLst>
                <a:ext uri="{FF2B5EF4-FFF2-40B4-BE49-F238E27FC236}">
                  <a16:creationId xmlns:a16="http://schemas.microsoft.com/office/drawing/2014/main" id="{58ACB2D4-9E63-A5F9-CD4F-6ADE0F82394A}"/>
                </a:ext>
              </a:extLst>
            </p:cNvPr>
            <p:cNvGrpSpPr/>
            <p:nvPr/>
          </p:nvGrpSpPr>
          <p:grpSpPr>
            <a:xfrm rot="1440000">
              <a:off x="232912" y="446072"/>
              <a:ext cx="1966056" cy="2409658"/>
              <a:chOff x="343809" y="817250"/>
              <a:chExt cx="1966056" cy="2409658"/>
            </a:xfrm>
          </p:grpSpPr>
          <p:pic>
            <p:nvPicPr>
              <p:cNvPr id="40" name="Picture 39" descr="A black usb cable with a white plug&#10;&#10;Description automatically generated">
                <a:extLst>
                  <a:ext uri="{FF2B5EF4-FFF2-40B4-BE49-F238E27FC236}">
                    <a16:creationId xmlns:a16="http://schemas.microsoft.com/office/drawing/2014/main" id="{5BCAB8C7-6D0B-490F-C0FD-3D6B65C179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837473B0-CC2E-450A-ABE3-18F120FF3D39}">
                    <a1611:picAttrSrcUrl xmlns:a1611="http://schemas.microsoft.com/office/drawing/2016/11/main" r:id="rId6"/>
                  </a:ext>
                </a:extLst>
              </a:blip>
              <a:srcRect r="14115" b="11706"/>
              <a:stretch/>
            </p:blipFill>
            <p:spPr>
              <a:xfrm rot="1200000">
                <a:off x="343809" y="2097332"/>
                <a:ext cx="1533987" cy="1129576"/>
              </a:xfrm>
              <a:prstGeom prst="rect">
                <a:avLst/>
              </a:prstGeom>
            </p:spPr>
          </p:pic>
          <p:pic>
            <p:nvPicPr>
              <p:cNvPr id="43" name="Picture 42" descr="A black usb cable with a white plug&#10;&#10;Description automatically generated">
                <a:extLst>
                  <a:ext uri="{FF2B5EF4-FFF2-40B4-BE49-F238E27FC236}">
                    <a16:creationId xmlns:a16="http://schemas.microsoft.com/office/drawing/2014/main" id="{D63F4581-EA02-66E2-1E7B-F2BED7C26F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837473B0-CC2E-450A-ABE3-18F120FF3D39}">
                    <a1611:picAttrSrcUrl xmlns:a1611="http://schemas.microsoft.com/office/drawing/2016/11/main" r:id="rId6"/>
                  </a:ext>
                </a:extLst>
              </a:blip>
              <a:srcRect l="-282" t="-71" r="13126" b="10188"/>
              <a:stretch/>
            </p:blipFill>
            <p:spPr>
              <a:xfrm rot="19380000">
                <a:off x="753196" y="1294347"/>
                <a:ext cx="1556669" cy="1149900"/>
              </a:xfrm>
              <a:prstGeom prst="rect">
                <a:avLst/>
              </a:prstGeom>
            </p:spPr>
          </p:pic>
          <p:pic>
            <p:nvPicPr>
              <p:cNvPr id="37" name="Picture 36" descr="Close up of a cable&#10;&#10;Description automatically generated">
                <a:extLst>
                  <a:ext uri="{FF2B5EF4-FFF2-40B4-BE49-F238E27FC236}">
                    <a16:creationId xmlns:a16="http://schemas.microsoft.com/office/drawing/2014/main" id="{01C6806B-3FFB-D47C-A5A6-6C961B987AD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837473B0-CC2E-450A-ABE3-18F120FF3D39}">
                    <a1611:picAttrSrcUrl xmlns:a1611="http://schemas.microsoft.com/office/drawing/2016/11/main" r:id="rId9"/>
                  </a:ext>
                </a:extLst>
              </a:blip>
              <a:srcRect t="23630" r="24386" b="20561"/>
              <a:stretch/>
            </p:blipFill>
            <p:spPr>
              <a:xfrm rot="-180000">
                <a:off x="569297" y="817250"/>
                <a:ext cx="1710111" cy="1020643"/>
              </a:xfrm>
              <a:prstGeom prst="rect">
                <a:avLst/>
              </a:prstGeom>
            </p:spPr>
          </p:pic>
          <p:pic>
            <p:nvPicPr>
              <p:cNvPr id="44" name="Picture 43" descr="A close-up of a usb-c cable&#10;&#10;Description automatically generated">
                <a:extLst>
                  <a:ext uri="{FF2B5EF4-FFF2-40B4-BE49-F238E27FC236}">
                    <a16:creationId xmlns:a16="http://schemas.microsoft.com/office/drawing/2014/main" id="{4C0DC0BE-A5A0-EFDF-3D1C-0EBFBBEE364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837473B0-CC2E-450A-ABE3-18F120FF3D39}">
                    <a1611:picAttrSrcUrl xmlns:a1611="http://schemas.microsoft.com/office/drawing/2016/11/main" r:id="rId12"/>
                  </a:ext>
                </a:extLst>
              </a:blip>
              <a:srcRect l="64201" t="33308" r="14972"/>
              <a:stretch/>
            </p:blipFill>
            <p:spPr>
              <a:xfrm rot="7740000">
                <a:off x="944712" y="1546765"/>
                <a:ext cx="750736" cy="1583795"/>
              </a:xfrm>
              <a:prstGeom prst="rect">
                <a:avLst/>
              </a:prstGeom>
            </p:spPr>
          </p:pic>
        </p:grpSp>
        <p:sp>
          <p:nvSpPr>
            <p:cNvPr id="50" name="TextBox 49">
              <a:extLst>
                <a:ext uri="{FF2B5EF4-FFF2-40B4-BE49-F238E27FC236}">
                  <a16:creationId xmlns:a16="http://schemas.microsoft.com/office/drawing/2014/main" id="{35F05AFC-451F-4125-22E0-DADEBE9C6A71}"/>
                </a:ext>
              </a:extLst>
            </p:cNvPr>
            <p:cNvSpPr txBox="1"/>
            <p:nvPr/>
          </p:nvSpPr>
          <p:spPr>
            <a:xfrm>
              <a:off x="2303770" y="657017"/>
              <a:ext cx="5930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HDMI</a:t>
              </a:r>
            </a:p>
          </p:txBody>
        </p:sp>
        <p:sp>
          <p:nvSpPr>
            <p:cNvPr id="53" name="TextBox 52">
              <a:extLst>
                <a:ext uri="{FF2B5EF4-FFF2-40B4-BE49-F238E27FC236}">
                  <a16:creationId xmlns:a16="http://schemas.microsoft.com/office/drawing/2014/main" id="{9EED9FAC-583A-46C2-1424-95CCCAD7B39D}"/>
                </a:ext>
              </a:extLst>
            </p:cNvPr>
            <p:cNvSpPr txBox="1"/>
            <p:nvPr/>
          </p:nvSpPr>
          <p:spPr>
            <a:xfrm rot="-2460000">
              <a:off x="1319209" y="2440370"/>
              <a:ext cx="66133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USB-C</a:t>
              </a:r>
            </a:p>
          </p:txBody>
        </p:sp>
        <p:sp>
          <p:nvSpPr>
            <p:cNvPr id="54" name="TextBox 53">
              <a:extLst>
                <a:ext uri="{FF2B5EF4-FFF2-40B4-BE49-F238E27FC236}">
                  <a16:creationId xmlns:a16="http://schemas.microsoft.com/office/drawing/2014/main" id="{4FEC5DED-2F03-A10B-D97E-09E6E123595C}"/>
                </a:ext>
              </a:extLst>
            </p:cNvPr>
            <p:cNvSpPr txBox="1"/>
            <p:nvPr/>
          </p:nvSpPr>
          <p:spPr>
            <a:xfrm rot="16200000">
              <a:off x="-186398" y="2239852"/>
              <a:ext cx="1041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USB (USB-A)</a:t>
              </a:r>
            </a:p>
          </p:txBody>
        </p:sp>
        <p:sp>
          <p:nvSpPr>
            <p:cNvPr id="55" name="TextBox 54">
              <a:extLst>
                <a:ext uri="{FF2B5EF4-FFF2-40B4-BE49-F238E27FC236}">
                  <a16:creationId xmlns:a16="http://schemas.microsoft.com/office/drawing/2014/main" id="{B0FC1C1C-9B51-72CC-27C4-048A6D97B45E}"/>
                </a:ext>
              </a:extLst>
            </p:cNvPr>
            <p:cNvSpPr txBox="1"/>
            <p:nvPr/>
          </p:nvSpPr>
          <p:spPr>
            <a:xfrm rot="1680000">
              <a:off x="1285275" y="1339488"/>
              <a:ext cx="151968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              USB (USB-A)</a:t>
              </a:r>
            </a:p>
          </p:txBody>
        </p:sp>
      </p:grpSp>
      <p:sp>
        <p:nvSpPr>
          <p:cNvPr id="57" name="Rectangle: Rounded Corners 56">
            <a:extLst>
              <a:ext uri="{FF2B5EF4-FFF2-40B4-BE49-F238E27FC236}">
                <a16:creationId xmlns:a16="http://schemas.microsoft.com/office/drawing/2014/main" id="{8D4DB07F-2AC2-AB76-EC04-417991AF6296}"/>
              </a:ext>
            </a:extLst>
          </p:cNvPr>
          <p:cNvSpPr/>
          <p:nvPr/>
        </p:nvSpPr>
        <p:spPr>
          <a:xfrm>
            <a:off x="3165685" y="1446310"/>
            <a:ext cx="401042" cy="375443"/>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a:t>
            </a:r>
          </a:p>
        </p:txBody>
      </p:sp>
      <p:sp>
        <p:nvSpPr>
          <p:cNvPr id="58" name="Rectangle: Rounded Corners 57">
            <a:extLst>
              <a:ext uri="{FF2B5EF4-FFF2-40B4-BE49-F238E27FC236}">
                <a16:creationId xmlns:a16="http://schemas.microsoft.com/office/drawing/2014/main" id="{4FB01E14-CB4F-1B50-D871-4504EB4FDB98}"/>
              </a:ext>
            </a:extLst>
          </p:cNvPr>
          <p:cNvSpPr/>
          <p:nvPr/>
        </p:nvSpPr>
        <p:spPr>
          <a:xfrm>
            <a:off x="2633392" y="2529978"/>
            <a:ext cx="401042" cy="375443"/>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a:t>
            </a:r>
          </a:p>
        </p:txBody>
      </p:sp>
      <p:cxnSp>
        <p:nvCxnSpPr>
          <p:cNvPr id="59" name="Straight Arrow Connector 58">
            <a:extLst>
              <a:ext uri="{FF2B5EF4-FFF2-40B4-BE49-F238E27FC236}">
                <a16:creationId xmlns:a16="http://schemas.microsoft.com/office/drawing/2014/main" id="{D36682E2-6B1E-619F-42B4-6CE14CF6E826}"/>
              </a:ext>
            </a:extLst>
          </p:cNvPr>
          <p:cNvCxnSpPr/>
          <p:nvPr/>
        </p:nvCxnSpPr>
        <p:spPr>
          <a:xfrm flipH="1" flipV="1">
            <a:off x="2722037" y="1297008"/>
            <a:ext cx="430824" cy="37128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44B53514-8439-73F9-9105-1B8539DE68AE}"/>
              </a:ext>
            </a:extLst>
          </p:cNvPr>
          <p:cNvCxnSpPr>
            <a:cxnSpLocks/>
          </p:cNvCxnSpPr>
          <p:nvPr/>
        </p:nvCxnSpPr>
        <p:spPr>
          <a:xfrm flipH="1">
            <a:off x="2492323" y="1650086"/>
            <a:ext cx="674234" cy="397586"/>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F29D458C-2676-D924-2ECD-EAB59C3FF2F7}"/>
              </a:ext>
            </a:extLst>
          </p:cNvPr>
          <p:cNvCxnSpPr>
            <a:cxnSpLocks/>
          </p:cNvCxnSpPr>
          <p:nvPr/>
        </p:nvCxnSpPr>
        <p:spPr>
          <a:xfrm flipH="1" flipV="1">
            <a:off x="1721087" y="2542037"/>
            <a:ext cx="883484" cy="119262"/>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62" name="Graphic 61" descr="Information with solid fill">
            <a:extLst>
              <a:ext uri="{FF2B5EF4-FFF2-40B4-BE49-F238E27FC236}">
                <a16:creationId xmlns:a16="http://schemas.microsoft.com/office/drawing/2014/main" id="{56D736E8-AFFD-9F50-8818-C5716C874FDE}"/>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5119076" y="3549317"/>
            <a:ext cx="458623" cy="458742"/>
          </a:xfrm>
          <a:prstGeom prst="rect">
            <a:avLst/>
          </a:prstGeom>
        </p:spPr>
      </p:pic>
    </p:spTree>
    <p:extLst>
      <p:ext uri="{BB962C8B-B14F-4D97-AF65-F5344CB8AC3E}">
        <p14:creationId xmlns:p14="http://schemas.microsoft.com/office/powerpoint/2010/main" val="3282009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FBABBC5-E6AC-5BFE-8CD4-1AED64EA71DF}"/>
              </a:ext>
            </a:extLst>
          </p:cNvPr>
          <p:cNvGrpSpPr/>
          <p:nvPr/>
        </p:nvGrpSpPr>
        <p:grpSpPr>
          <a:xfrm>
            <a:off x="0" y="661929"/>
            <a:ext cx="3574289" cy="4402026"/>
            <a:chOff x="134705" y="514380"/>
            <a:chExt cx="4152165" cy="4755273"/>
          </a:xfrm>
        </p:grpSpPr>
        <p:pic>
          <p:nvPicPr>
            <p:cNvPr id="11" name="Picture 10" descr="A diagram of a machine&#10;&#10;Description automatically generated">
              <a:extLst>
                <a:ext uri="{FF2B5EF4-FFF2-40B4-BE49-F238E27FC236}">
                  <a16:creationId xmlns:a16="http://schemas.microsoft.com/office/drawing/2014/main" id="{801F5EAC-A40A-6732-0EC3-8B508203C475}"/>
                </a:ext>
              </a:extLst>
            </p:cNvPr>
            <p:cNvPicPr>
              <a:picLocks noChangeAspect="1"/>
            </p:cNvPicPr>
            <p:nvPr/>
          </p:nvPicPr>
          <p:blipFill>
            <a:blip r:embed="rId3"/>
            <a:stretch>
              <a:fillRect/>
            </a:stretch>
          </p:blipFill>
          <p:spPr>
            <a:xfrm>
              <a:off x="134705" y="514380"/>
              <a:ext cx="4152165" cy="4755273"/>
            </a:xfrm>
            <a:prstGeom prst="rect">
              <a:avLst/>
            </a:prstGeom>
          </p:spPr>
        </p:pic>
        <p:sp>
          <p:nvSpPr>
            <p:cNvPr id="15" name="Rectangle 14">
              <a:extLst>
                <a:ext uri="{FF2B5EF4-FFF2-40B4-BE49-F238E27FC236}">
                  <a16:creationId xmlns:a16="http://schemas.microsoft.com/office/drawing/2014/main" id="{A60131BE-90F1-8C9D-7C47-8002C652558B}"/>
                </a:ext>
              </a:extLst>
            </p:cNvPr>
            <p:cNvSpPr/>
            <p:nvPr/>
          </p:nvSpPr>
          <p:spPr>
            <a:xfrm>
              <a:off x="2466484" y="1576075"/>
              <a:ext cx="1447137" cy="2409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062ECFA-79BA-B319-7C40-5DF60E8D0602}"/>
              </a:ext>
            </a:extLst>
          </p:cNvPr>
          <p:cNvSpPr txBox="1"/>
          <p:nvPr/>
        </p:nvSpPr>
        <p:spPr>
          <a:xfrm>
            <a:off x="69658" y="181891"/>
            <a:ext cx="7302522" cy="397801"/>
          </a:xfrm>
          <a:prstGeom prst="rect">
            <a:avLst/>
          </a:prstGeom>
          <a:noFill/>
        </p:spPr>
        <p:txBody>
          <a:bodyPr wrap="square" rtlCol="0">
            <a:spAutoFit/>
          </a:bodyPr>
          <a:lstStyle/>
          <a:p>
            <a:pPr algn="ctr"/>
            <a:r>
              <a:rPr lang="en-US" sz="1990">
                <a:solidFill>
                  <a:schemeClr val="bg1"/>
                </a:solidFill>
              </a:rPr>
              <a:t>WolfVision Doc Cam</a:t>
            </a:r>
            <a:r>
              <a:rPr lang="en-US" sz="756">
                <a:solidFill>
                  <a:schemeClr val="bg1"/>
                </a:solidFill>
              </a:rPr>
              <a:t> </a:t>
            </a:r>
            <a:r>
              <a:rPr lang="en-US" sz="1990">
                <a:solidFill>
                  <a:schemeClr val="bg1"/>
                </a:solidFill>
              </a:rPr>
              <a:t>(</a:t>
            </a:r>
            <a:r>
              <a:rPr lang="en-US" sz="1985">
                <a:solidFill>
                  <a:schemeClr val="bg1"/>
                </a:solidFill>
              </a:rPr>
              <a:t>VZ</a:t>
            </a:r>
            <a:r>
              <a:rPr lang="en-US" sz="756">
                <a:solidFill>
                  <a:schemeClr val="bg1"/>
                </a:solidFill>
              </a:rPr>
              <a:t> </a:t>
            </a:r>
            <a:r>
              <a:rPr lang="en-US" sz="1990">
                <a:solidFill>
                  <a:schemeClr val="bg1"/>
                </a:solidFill>
              </a:rPr>
              <a:t>-8neo) – Auditorium</a:t>
            </a:r>
          </a:p>
        </p:txBody>
      </p:sp>
      <p:grpSp>
        <p:nvGrpSpPr>
          <p:cNvPr id="26" name="Group 25">
            <a:extLst>
              <a:ext uri="{FF2B5EF4-FFF2-40B4-BE49-F238E27FC236}">
                <a16:creationId xmlns:a16="http://schemas.microsoft.com/office/drawing/2014/main" id="{8E0C68A6-02A9-C904-F917-9648132C3907}"/>
              </a:ext>
            </a:extLst>
          </p:cNvPr>
          <p:cNvGrpSpPr/>
          <p:nvPr/>
        </p:nvGrpSpPr>
        <p:grpSpPr>
          <a:xfrm>
            <a:off x="69751" y="51397"/>
            <a:ext cx="7330572" cy="5097778"/>
            <a:chOff x="129034" y="146586"/>
            <a:chExt cx="7330572" cy="5097778"/>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29034" y="146586"/>
              <a:ext cx="7304762" cy="5097778"/>
              <a:chOff x="186065" y="968388"/>
              <a:chExt cx="7157053" cy="3011846"/>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90478" y="96838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3" name="Rounded Rectangle 2">
              <a:extLst>
                <a:ext uri="{FF2B5EF4-FFF2-40B4-BE49-F238E27FC236}">
                  <a16:creationId xmlns:a16="http://schemas.microsoft.com/office/drawing/2014/main" id="{5A121019-2445-DE89-0204-3007EE9EBF08}"/>
                </a:ext>
              </a:extLst>
            </p:cNvPr>
            <p:cNvSpPr/>
            <p:nvPr/>
          </p:nvSpPr>
          <p:spPr>
            <a:xfrm>
              <a:off x="4024229" y="678921"/>
              <a:ext cx="3241513" cy="1576468"/>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solidFill>
                  <a:schemeClr val="tx1"/>
                </a:solidFill>
              </a:endParaRPr>
            </a:p>
          </p:txBody>
        </p:sp>
        <p:sp>
          <p:nvSpPr>
            <p:cNvPr id="10" name="TextBox 9">
              <a:extLst>
                <a:ext uri="{FF2B5EF4-FFF2-40B4-BE49-F238E27FC236}">
                  <a16:creationId xmlns:a16="http://schemas.microsoft.com/office/drawing/2014/main" id="{7475F924-D579-C78E-4AA7-3B770855C242}"/>
                </a:ext>
              </a:extLst>
            </p:cNvPr>
            <p:cNvSpPr txBox="1"/>
            <p:nvPr/>
          </p:nvSpPr>
          <p:spPr>
            <a:xfrm>
              <a:off x="4044904" y="677631"/>
              <a:ext cx="3414702" cy="1569660"/>
            </a:xfrm>
            <a:prstGeom prst="rect">
              <a:avLst/>
            </a:prstGeom>
            <a:noFill/>
          </p:spPr>
          <p:txBody>
            <a:bodyPr wrap="square" lIns="91440" tIns="45720" rIns="91440" bIns="45720" rtlCol="0" anchor="t">
              <a:spAutoFit/>
            </a:bodyPr>
            <a:lstStyle/>
            <a:p>
              <a:r>
                <a:rPr lang="en-US" sz="1200"/>
                <a:t>The Auditorium has been supplied with a </a:t>
              </a:r>
              <a:r>
                <a:rPr lang="en-US" sz="1200" err="1"/>
                <a:t>WolfVision</a:t>
              </a:r>
              <a:r>
                <a:rPr lang="en-US" sz="1200"/>
                <a:t> </a:t>
              </a:r>
              <a:r>
                <a:rPr lang="en-US" sz="1200" b="1" i="1"/>
                <a:t>Doc Cam already </a:t>
              </a:r>
            </a:p>
            <a:p>
              <a:r>
                <a:rPr lang="en-US" sz="1200" b="1" i="1"/>
                <a:t>connected to the Crestron </a:t>
              </a:r>
            </a:p>
            <a:p>
              <a:r>
                <a:rPr lang="en-US" sz="1200"/>
                <a:t>control panel to easily share </a:t>
              </a:r>
            </a:p>
            <a:p>
              <a:r>
                <a:rPr lang="en-US" sz="1200"/>
                <a:t>printed materials, 3D objects, </a:t>
              </a:r>
              <a:endParaRPr lang="en-US"/>
            </a:p>
            <a:p>
              <a:r>
                <a:rPr lang="en-US" sz="1200"/>
                <a:t>a mobile device, etc. </a:t>
              </a:r>
              <a:r>
                <a:rPr lang="en-US" sz="1200" b="1" i="1"/>
                <a:t>To begin, be sure the Doc Cam is selected for sharing via the Crestron Control panel and lift the Doc Cam arm.</a:t>
              </a:r>
              <a:endParaRPr lang="en-US" b="1" i="1"/>
            </a:p>
          </p:txBody>
        </p:sp>
        <p:pic>
          <p:nvPicPr>
            <p:cNvPr id="13" name="Picture 12" descr="A black and white drawing of a piece of paper&#10;&#10;Description automatically generated">
              <a:extLst>
                <a:ext uri="{FF2B5EF4-FFF2-40B4-BE49-F238E27FC236}">
                  <a16:creationId xmlns:a16="http://schemas.microsoft.com/office/drawing/2014/main" id="{B8A844C2-6392-D61C-7195-DC0836423F58}"/>
                </a:ext>
              </a:extLst>
            </p:cNvPr>
            <p:cNvPicPr>
              <a:picLocks noChangeAspect="1"/>
            </p:cNvPicPr>
            <p:nvPr/>
          </p:nvPicPr>
          <p:blipFill>
            <a:blip r:embed="rId4"/>
            <a:stretch>
              <a:fillRect/>
            </a:stretch>
          </p:blipFill>
          <p:spPr>
            <a:xfrm>
              <a:off x="6072881" y="960712"/>
              <a:ext cx="1253414" cy="584711"/>
            </a:xfrm>
            <a:prstGeom prst="rect">
              <a:avLst/>
            </a:prstGeom>
          </p:spPr>
        </p:pic>
        <p:sp>
          <p:nvSpPr>
            <p:cNvPr id="14" name="Up Arrow 13">
              <a:extLst>
                <a:ext uri="{FF2B5EF4-FFF2-40B4-BE49-F238E27FC236}">
                  <a16:creationId xmlns:a16="http://schemas.microsoft.com/office/drawing/2014/main" id="{539DBC24-E155-9DE5-5682-7DD6F969A786}"/>
                </a:ext>
              </a:extLst>
            </p:cNvPr>
            <p:cNvSpPr/>
            <p:nvPr/>
          </p:nvSpPr>
          <p:spPr>
            <a:xfrm>
              <a:off x="6488843" y="939920"/>
              <a:ext cx="185520" cy="34222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CFFA3AF-6B88-1EB4-D61F-4CC9A6609641}"/>
                </a:ext>
              </a:extLst>
            </p:cNvPr>
            <p:cNvSpPr/>
            <p:nvPr/>
          </p:nvSpPr>
          <p:spPr>
            <a:xfrm>
              <a:off x="2190770" y="673148"/>
              <a:ext cx="1618853" cy="355550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48BA1DA7-25B7-4C7D-B2AC-4CB83DE7C4E7}"/>
                </a:ext>
              </a:extLst>
            </p:cNvPr>
            <p:cNvSpPr/>
            <p:nvPr/>
          </p:nvSpPr>
          <p:spPr>
            <a:xfrm>
              <a:off x="3911670" y="2760604"/>
              <a:ext cx="3402230" cy="2341767"/>
            </a:xfrm>
            <a:prstGeom prst="roundRect">
              <a:avLst/>
            </a:pr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grpSp>
      <p:sp>
        <p:nvSpPr>
          <p:cNvPr id="8" name="TextBox 7">
            <a:extLst>
              <a:ext uri="{FF2B5EF4-FFF2-40B4-BE49-F238E27FC236}">
                <a16:creationId xmlns:a16="http://schemas.microsoft.com/office/drawing/2014/main" id="{DE17C049-B735-9C4B-DD8A-8DB445DA2FC6}"/>
              </a:ext>
            </a:extLst>
          </p:cNvPr>
          <p:cNvSpPr txBox="1"/>
          <p:nvPr/>
        </p:nvSpPr>
        <p:spPr>
          <a:xfrm>
            <a:off x="101675" y="179991"/>
            <a:ext cx="7305309" cy="392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50">
                <a:solidFill>
                  <a:schemeClr val="bg1"/>
                </a:solidFill>
              </a:rPr>
              <a:t>WolfVision Doc Cam</a:t>
            </a:r>
            <a:r>
              <a:rPr lang="en-US" sz="750">
                <a:solidFill>
                  <a:schemeClr val="bg1"/>
                </a:solidFill>
              </a:rPr>
              <a:t> </a:t>
            </a:r>
            <a:r>
              <a:rPr lang="en-US" sz="1950">
                <a:solidFill>
                  <a:schemeClr val="bg1"/>
                </a:solidFill>
              </a:rPr>
              <a:t>(</a:t>
            </a:r>
            <a:r>
              <a:rPr lang="en-US" b="1">
                <a:solidFill>
                  <a:schemeClr val="bg1"/>
                </a:solidFill>
                <a:ea typeface="+mn-lt"/>
                <a:cs typeface="+mn-lt"/>
              </a:rPr>
              <a:t>VZ-8neo</a:t>
            </a:r>
            <a:r>
              <a:rPr lang="en-US" sz="1950">
                <a:solidFill>
                  <a:schemeClr val="bg1"/>
                </a:solidFill>
              </a:rPr>
              <a:t>) -</a:t>
            </a:r>
            <a:r>
              <a:rPr lang="en-US" sz="1950">
                <a:solidFill>
                  <a:srgbClr val="FFFFFF"/>
                </a:solidFill>
              </a:rPr>
              <a:t> Auditorium</a:t>
            </a:r>
            <a:endParaRPr lang="en-US"/>
          </a:p>
        </p:txBody>
      </p:sp>
      <p:sp>
        <p:nvSpPr>
          <p:cNvPr id="12" name="TextBox 11">
            <a:extLst>
              <a:ext uri="{FF2B5EF4-FFF2-40B4-BE49-F238E27FC236}">
                <a16:creationId xmlns:a16="http://schemas.microsoft.com/office/drawing/2014/main" id="{8082B80D-0730-A771-21E3-606503EB62C8}"/>
              </a:ext>
            </a:extLst>
          </p:cNvPr>
          <p:cNvSpPr txBox="1"/>
          <p:nvPr/>
        </p:nvSpPr>
        <p:spPr>
          <a:xfrm>
            <a:off x="2220877" y="679062"/>
            <a:ext cx="150569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rPr>
              <a:t>#1 </a:t>
            </a:r>
            <a:r>
              <a:rPr lang="en-US" sz="1200">
                <a:solidFill>
                  <a:schemeClr val="bg1"/>
                </a:solidFill>
              </a:rPr>
              <a:t>WORKING SURFACE </a:t>
            </a:r>
          </a:p>
          <a:p>
            <a:endParaRPr lang="en-US" sz="1200">
              <a:solidFill>
                <a:schemeClr val="bg1"/>
              </a:solidFill>
            </a:endParaRPr>
          </a:p>
          <a:p>
            <a:r>
              <a:rPr lang="en-US" sz="1200" b="1">
                <a:solidFill>
                  <a:schemeClr val="bg1"/>
                </a:solidFill>
              </a:rPr>
              <a:t>#2 </a:t>
            </a:r>
            <a:r>
              <a:rPr lang="en-US" sz="1200">
                <a:solidFill>
                  <a:schemeClr val="bg1"/>
                </a:solidFill>
              </a:rPr>
              <a:t>CONNECTORS: (This doc cam is already set up to use with the Crestron workspace)</a:t>
            </a:r>
          </a:p>
          <a:p>
            <a:endParaRPr lang="en-US" sz="1200">
              <a:solidFill>
                <a:schemeClr val="bg1"/>
              </a:solidFill>
            </a:endParaRPr>
          </a:p>
          <a:p>
            <a:r>
              <a:rPr lang="en-US" sz="1200" b="1">
                <a:solidFill>
                  <a:schemeClr val="bg1"/>
                </a:solidFill>
              </a:rPr>
              <a:t>#3</a:t>
            </a:r>
            <a:r>
              <a:rPr lang="en-US" sz="1200">
                <a:solidFill>
                  <a:schemeClr val="bg1"/>
                </a:solidFill>
              </a:rPr>
              <a:t> LIGHT</a:t>
            </a:r>
          </a:p>
          <a:p>
            <a:endParaRPr lang="en-US" sz="1200">
              <a:solidFill>
                <a:schemeClr val="bg1"/>
              </a:solidFill>
            </a:endParaRPr>
          </a:p>
          <a:p>
            <a:r>
              <a:rPr lang="en-US" sz="1200" b="1">
                <a:solidFill>
                  <a:schemeClr val="bg1"/>
                </a:solidFill>
              </a:rPr>
              <a:t>#4 </a:t>
            </a:r>
            <a:r>
              <a:rPr lang="en-US" sz="1200">
                <a:solidFill>
                  <a:schemeClr val="bg1"/>
                </a:solidFill>
              </a:rPr>
              <a:t>CONTROL KEYS</a:t>
            </a:r>
          </a:p>
          <a:p>
            <a:endParaRPr lang="en-US" sz="1200">
              <a:solidFill>
                <a:schemeClr val="bg1"/>
              </a:solidFill>
            </a:endParaRPr>
          </a:p>
          <a:p>
            <a:r>
              <a:rPr lang="en-US" sz="1200" b="1">
                <a:solidFill>
                  <a:schemeClr val="bg1"/>
                </a:solidFill>
              </a:rPr>
              <a:t>#5</a:t>
            </a:r>
            <a:r>
              <a:rPr lang="en-US" sz="1200">
                <a:solidFill>
                  <a:schemeClr val="bg1"/>
                </a:solidFill>
              </a:rPr>
              <a:t> ZOOM WHEEL</a:t>
            </a:r>
          </a:p>
          <a:p>
            <a:endParaRPr lang="en-US" sz="1200">
              <a:solidFill>
                <a:schemeClr val="bg1"/>
              </a:solidFill>
            </a:endParaRPr>
          </a:p>
          <a:p>
            <a:r>
              <a:rPr lang="en-US" sz="1200" b="1">
                <a:solidFill>
                  <a:schemeClr val="bg1"/>
                </a:solidFill>
                <a:latin typeface="Calibri"/>
                <a:cs typeface="Calibri"/>
              </a:rPr>
              <a:t>#6 </a:t>
            </a:r>
            <a:r>
              <a:rPr lang="en-US" sz="1200">
                <a:solidFill>
                  <a:schemeClr val="bg1"/>
                </a:solidFill>
                <a:latin typeface="Calibri"/>
                <a:cs typeface="Calibri"/>
              </a:rPr>
              <a:t>POWER AND LIGHT KEYS</a:t>
            </a:r>
            <a:endParaRPr lang="en-US" sz="1200">
              <a:solidFill>
                <a:schemeClr val="bg1"/>
              </a:solidFill>
            </a:endParaRPr>
          </a:p>
        </p:txBody>
      </p:sp>
      <p:pic>
        <p:nvPicPr>
          <p:cNvPr id="17" name="Picture 16" descr="Diagram of a device with text&#10;&#10;Description automatically generated">
            <a:extLst>
              <a:ext uri="{FF2B5EF4-FFF2-40B4-BE49-F238E27FC236}">
                <a16:creationId xmlns:a16="http://schemas.microsoft.com/office/drawing/2014/main" id="{FD077B54-498A-003A-4084-6F6B696861C9}"/>
              </a:ext>
            </a:extLst>
          </p:cNvPr>
          <p:cNvPicPr>
            <a:picLocks noChangeAspect="1"/>
          </p:cNvPicPr>
          <p:nvPr/>
        </p:nvPicPr>
        <p:blipFill rotWithShape="1">
          <a:blip r:embed="rId5"/>
          <a:srcRect l="7633" t="246" r="1468" b="26094"/>
          <a:stretch/>
        </p:blipFill>
        <p:spPr>
          <a:xfrm>
            <a:off x="4395648" y="2946018"/>
            <a:ext cx="1640933" cy="1550075"/>
          </a:xfrm>
          <a:prstGeom prst="rect">
            <a:avLst/>
          </a:prstGeom>
        </p:spPr>
      </p:pic>
      <p:sp>
        <p:nvSpPr>
          <p:cNvPr id="18" name="TextBox 17">
            <a:extLst>
              <a:ext uri="{FF2B5EF4-FFF2-40B4-BE49-F238E27FC236}">
                <a16:creationId xmlns:a16="http://schemas.microsoft.com/office/drawing/2014/main" id="{2CBEE8E9-21E4-281C-DD7A-92E591387B15}"/>
              </a:ext>
            </a:extLst>
          </p:cNvPr>
          <p:cNvSpPr txBox="1"/>
          <p:nvPr/>
        </p:nvSpPr>
        <p:spPr>
          <a:xfrm>
            <a:off x="6035244" y="3018739"/>
            <a:ext cx="1168671"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Zoom wheel in/out</a:t>
            </a:r>
          </a:p>
        </p:txBody>
      </p:sp>
      <p:sp>
        <p:nvSpPr>
          <p:cNvPr id="27" name="TextBox 26">
            <a:extLst>
              <a:ext uri="{FF2B5EF4-FFF2-40B4-BE49-F238E27FC236}">
                <a16:creationId xmlns:a16="http://schemas.microsoft.com/office/drawing/2014/main" id="{FE1F5594-8FA5-7D9A-F973-D5A1A92D79BA}"/>
              </a:ext>
            </a:extLst>
          </p:cNvPr>
          <p:cNvSpPr txBox="1"/>
          <p:nvPr/>
        </p:nvSpPr>
        <p:spPr>
          <a:xfrm>
            <a:off x="5943300" y="3424211"/>
            <a:ext cx="1457411"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Autofocus on/off with indicator light.</a:t>
            </a:r>
          </a:p>
        </p:txBody>
      </p:sp>
      <p:sp>
        <p:nvSpPr>
          <p:cNvPr id="28" name="TextBox 27">
            <a:extLst>
              <a:ext uri="{FF2B5EF4-FFF2-40B4-BE49-F238E27FC236}">
                <a16:creationId xmlns:a16="http://schemas.microsoft.com/office/drawing/2014/main" id="{3C8FCDA6-76BB-EB31-135F-9280D92BE9D5}"/>
              </a:ext>
            </a:extLst>
          </p:cNvPr>
          <p:cNvSpPr txBox="1"/>
          <p:nvPr/>
        </p:nvSpPr>
        <p:spPr>
          <a:xfrm>
            <a:off x="3894891" y="3195296"/>
            <a:ext cx="633490"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Freeze on/off</a:t>
            </a:r>
          </a:p>
        </p:txBody>
      </p:sp>
      <p:sp>
        <p:nvSpPr>
          <p:cNvPr id="29" name="TextBox 28">
            <a:extLst>
              <a:ext uri="{FF2B5EF4-FFF2-40B4-BE49-F238E27FC236}">
                <a16:creationId xmlns:a16="http://schemas.microsoft.com/office/drawing/2014/main" id="{5FC7C516-3FF9-0ADF-16E2-5EDE876E8D68}"/>
              </a:ext>
            </a:extLst>
          </p:cNvPr>
          <p:cNvSpPr txBox="1"/>
          <p:nvPr/>
        </p:nvSpPr>
        <p:spPr>
          <a:xfrm>
            <a:off x="6034647" y="3937803"/>
            <a:ext cx="865800"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Advanced menu</a:t>
            </a:r>
          </a:p>
        </p:txBody>
      </p:sp>
      <p:sp>
        <p:nvSpPr>
          <p:cNvPr id="30" name="TextBox 29">
            <a:extLst>
              <a:ext uri="{FF2B5EF4-FFF2-40B4-BE49-F238E27FC236}">
                <a16:creationId xmlns:a16="http://schemas.microsoft.com/office/drawing/2014/main" id="{90730A26-6231-FB03-4115-A0F1D851242E}"/>
              </a:ext>
            </a:extLst>
          </p:cNvPr>
          <p:cNvSpPr txBox="1"/>
          <p:nvPr/>
        </p:nvSpPr>
        <p:spPr>
          <a:xfrm>
            <a:off x="3837919" y="3983455"/>
            <a:ext cx="688525"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Source</a:t>
            </a:r>
          </a:p>
        </p:txBody>
      </p:sp>
      <p:sp>
        <p:nvSpPr>
          <p:cNvPr id="31" name="TextBox 30">
            <a:extLst>
              <a:ext uri="{FF2B5EF4-FFF2-40B4-BE49-F238E27FC236}">
                <a16:creationId xmlns:a16="http://schemas.microsoft.com/office/drawing/2014/main" id="{E8E74745-3A1D-D503-1FCA-AE7CEB35B271}"/>
              </a:ext>
            </a:extLst>
          </p:cNvPr>
          <p:cNvSpPr txBox="1"/>
          <p:nvPr/>
        </p:nvSpPr>
        <p:spPr>
          <a:xfrm>
            <a:off x="3822966" y="3660089"/>
            <a:ext cx="714974"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Presets</a:t>
            </a:r>
            <a:endParaRPr lang="en-US"/>
          </a:p>
        </p:txBody>
      </p:sp>
      <p:sp>
        <p:nvSpPr>
          <p:cNvPr id="32" name="TextBox 31">
            <a:extLst>
              <a:ext uri="{FF2B5EF4-FFF2-40B4-BE49-F238E27FC236}">
                <a16:creationId xmlns:a16="http://schemas.microsoft.com/office/drawing/2014/main" id="{2955B6EB-FAC4-8A07-6DB5-B4630323A74C}"/>
              </a:ext>
            </a:extLst>
          </p:cNvPr>
          <p:cNvSpPr txBox="1"/>
          <p:nvPr/>
        </p:nvSpPr>
        <p:spPr>
          <a:xfrm>
            <a:off x="4104649" y="2652014"/>
            <a:ext cx="2795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#4 Control Keys</a:t>
            </a:r>
          </a:p>
        </p:txBody>
      </p:sp>
      <p:sp>
        <p:nvSpPr>
          <p:cNvPr id="33" name="TextBox 32">
            <a:extLst>
              <a:ext uri="{FF2B5EF4-FFF2-40B4-BE49-F238E27FC236}">
                <a16:creationId xmlns:a16="http://schemas.microsoft.com/office/drawing/2014/main" id="{A2D31A56-823B-AF06-F21E-AF6C8949202E}"/>
              </a:ext>
            </a:extLst>
          </p:cNvPr>
          <p:cNvSpPr txBox="1"/>
          <p:nvPr/>
        </p:nvSpPr>
        <p:spPr>
          <a:xfrm>
            <a:off x="3853928" y="4491691"/>
            <a:ext cx="34568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i="1"/>
              <a:t>Exterior circular buttons also serve for manual focusing and advanced menu navigation.</a:t>
            </a:r>
            <a:endParaRPr lang="en-US" b="1" i="1"/>
          </a:p>
        </p:txBody>
      </p:sp>
      <p:sp>
        <p:nvSpPr>
          <p:cNvPr id="34" name="Oval 33">
            <a:extLst>
              <a:ext uri="{FF2B5EF4-FFF2-40B4-BE49-F238E27FC236}">
                <a16:creationId xmlns:a16="http://schemas.microsoft.com/office/drawing/2014/main" id="{34A03043-C611-EC9C-0DF8-AE952AACC1FF}"/>
              </a:ext>
            </a:extLst>
          </p:cNvPr>
          <p:cNvSpPr/>
          <p:nvPr/>
        </p:nvSpPr>
        <p:spPr>
          <a:xfrm>
            <a:off x="1830669" y="3544354"/>
            <a:ext cx="1998014" cy="62321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836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24815" y="120987"/>
            <a:ext cx="7306289" cy="5110287"/>
            <a:chOff x="186065" y="968951"/>
            <a:chExt cx="7158547" cy="3011283"/>
          </a:xfrm>
        </p:grpSpPr>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12" name="TextBox 11">
            <a:extLst>
              <a:ext uri="{FF2B5EF4-FFF2-40B4-BE49-F238E27FC236}">
                <a16:creationId xmlns:a16="http://schemas.microsoft.com/office/drawing/2014/main" id="{C8D277ED-FC88-042F-49AF-5065524796DC}"/>
              </a:ext>
            </a:extLst>
          </p:cNvPr>
          <p:cNvSpPr txBox="1"/>
          <p:nvPr/>
        </p:nvSpPr>
        <p:spPr>
          <a:xfrm>
            <a:off x="118546" y="230790"/>
            <a:ext cx="7325738" cy="392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50" dirty="0">
                <a:solidFill>
                  <a:srgbClr val="FFFFFF"/>
                </a:solidFill>
              </a:rPr>
              <a:t>Shure  Tabletop Microphone/Transmitter - Auditoriu</a:t>
            </a:r>
            <a:r>
              <a:rPr lang="en-US" dirty="0">
                <a:solidFill>
                  <a:srgbClr val="FFFFFF"/>
                </a:solidFill>
              </a:rPr>
              <a:t>m</a:t>
            </a:r>
          </a:p>
        </p:txBody>
      </p:sp>
      <p:sp>
        <p:nvSpPr>
          <p:cNvPr id="13" name="Rectangle: Rounded Corners 12">
            <a:extLst>
              <a:ext uri="{FF2B5EF4-FFF2-40B4-BE49-F238E27FC236}">
                <a16:creationId xmlns:a16="http://schemas.microsoft.com/office/drawing/2014/main" id="{3606682B-877A-4869-D699-FB775030C942}"/>
              </a:ext>
            </a:extLst>
          </p:cNvPr>
          <p:cNvSpPr/>
          <p:nvPr/>
        </p:nvSpPr>
        <p:spPr>
          <a:xfrm>
            <a:off x="4114302" y="1570984"/>
            <a:ext cx="3209806" cy="2811401"/>
          </a:xfrm>
          <a:prstGeom prst="roundRect">
            <a:avLst/>
          </a:prstGeom>
          <a:no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2">
                    <a:lumMod val="75000"/>
                  </a:schemeClr>
                </a:solidFill>
              </a:rPr>
              <a:t>The auditorium comes with several white disk-shaped mics (2 per student table and 1 on the podium). You should find these devices with a red, muted light indicator. </a:t>
            </a:r>
            <a:r>
              <a:rPr lang="en-US" b="1" i="1" dirty="0">
                <a:solidFill>
                  <a:schemeClr val="accent2">
                    <a:lumMod val="75000"/>
                  </a:schemeClr>
                </a:solidFill>
              </a:rPr>
              <a:t>To use, simply tap the side or mic icon to make the red light, green.</a:t>
            </a:r>
            <a:r>
              <a:rPr lang="en-US" dirty="0">
                <a:solidFill>
                  <a:schemeClr val="accent2">
                    <a:lumMod val="75000"/>
                  </a:schemeClr>
                </a:solidFill>
              </a:rPr>
              <a:t> If too many participants accidentally leave their mics on, you can </a:t>
            </a:r>
            <a:r>
              <a:rPr lang="en-US" b="1" i="1" dirty="0">
                <a:solidFill>
                  <a:schemeClr val="accent2">
                    <a:lumMod val="75000"/>
                  </a:schemeClr>
                </a:solidFill>
              </a:rPr>
              <a:t>mute all</a:t>
            </a:r>
            <a:r>
              <a:rPr lang="en-US" dirty="0">
                <a:solidFill>
                  <a:schemeClr val="accent2">
                    <a:lumMod val="75000"/>
                  </a:schemeClr>
                </a:solidFill>
              </a:rPr>
              <a:t> the participants' mics at the Crestron controller on the home page, or on the Mic Control screen.</a:t>
            </a:r>
          </a:p>
        </p:txBody>
      </p:sp>
      <p:grpSp>
        <p:nvGrpSpPr>
          <p:cNvPr id="2" name="Group 1">
            <a:extLst>
              <a:ext uri="{FF2B5EF4-FFF2-40B4-BE49-F238E27FC236}">
                <a16:creationId xmlns:a16="http://schemas.microsoft.com/office/drawing/2014/main" id="{59E410B7-BCC6-8A77-03A9-8738347D198F}"/>
              </a:ext>
            </a:extLst>
          </p:cNvPr>
          <p:cNvGrpSpPr/>
          <p:nvPr/>
        </p:nvGrpSpPr>
        <p:grpSpPr>
          <a:xfrm>
            <a:off x="1679917" y="851608"/>
            <a:ext cx="2606691" cy="3641246"/>
            <a:chOff x="383627" y="778358"/>
            <a:chExt cx="2327086" cy="3289466"/>
          </a:xfrm>
        </p:grpSpPr>
        <p:pic>
          <p:nvPicPr>
            <p:cNvPr id="14" name="Picture 13" descr="A white round object with a round speaker&#10;&#10;Description automatically generated">
              <a:extLst>
                <a:ext uri="{FF2B5EF4-FFF2-40B4-BE49-F238E27FC236}">
                  <a16:creationId xmlns:a16="http://schemas.microsoft.com/office/drawing/2014/main" id="{AB73FA7C-B277-CF32-944E-6FBD4FD05E4E}"/>
                </a:ext>
              </a:extLst>
            </p:cNvPr>
            <p:cNvPicPr>
              <a:picLocks noChangeAspect="1"/>
            </p:cNvPicPr>
            <p:nvPr/>
          </p:nvPicPr>
          <p:blipFill>
            <a:blip r:embed="rId2"/>
            <a:stretch>
              <a:fillRect/>
            </a:stretch>
          </p:blipFill>
          <p:spPr>
            <a:xfrm>
              <a:off x="383627" y="778358"/>
              <a:ext cx="1646181" cy="1101632"/>
            </a:xfrm>
            <a:prstGeom prst="rect">
              <a:avLst/>
            </a:prstGeom>
          </p:spPr>
        </p:pic>
        <p:pic>
          <p:nvPicPr>
            <p:cNvPr id="19" name="Picture 18" descr="A white round object with a round speaker&#10;&#10;Description automatically generated">
              <a:extLst>
                <a:ext uri="{FF2B5EF4-FFF2-40B4-BE49-F238E27FC236}">
                  <a16:creationId xmlns:a16="http://schemas.microsoft.com/office/drawing/2014/main" id="{BA60A1B7-C16D-C6BA-426E-DF9F4CC41AD1}"/>
                </a:ext>
              </a:extLst>
            </p:cNvPr>
            <p:cNvPicPr>
              <a:picLocks noChangeAspect="1"/>
            </p:cNvPicPr>
            <p:nvPr/>
          </p:nvPicPr>
          <p:blipFill>
            <a:blip r:embed="rId2"/>
            <a:stretch>
              <a:fillRect/>
            </a:stretch>
          </p:blipFill>
          <p:spPr>
            <a:xfrm>
              <a:off x="383964" y="2966192"/>
              <a:ext cx="1646181" cy="1101632"/>
            </a:xfrm>
            <a:prstGeom prst="rect">
              <a:avLst/>
            </a:prstGeom>
          </p:spPr>
        </p:pic>
        <p:pic>
          <p:nvPicPr>
            <p:cNvPr id="18" name="Picture 17" descr="A white round object with a round speaker&#10;&#10;Description automatically generated">
              <a:extLst>
                <a:ext uri="{FF2B5EF4-FFF2-40B4-BE49-F238E27FC236}">
                  <a16:creationId xmlns:a16="http://schemas.microsoft.com/office/drawing/2014/main" id="{5F70A7C8-48DE-7149-194F-6DF2960ADC61}"/>
                </a:ext>
              </a:extLst>
            </p:cNvPr>
            <p:cNvPicPr>
              <a:picLocks noChangeAspect="1"/>
            </p:cNvPicPr>
            <p:nvPr/>
          </p:nvPicPr>
          <p:blipFill>
            <a:blip r:embed="rId2"/>
            <a:stretch>
              <a:fillRect/>
            </a:stretch>
          </p:blipFill>
          <p:spPr>
            <a:xfrm>
              <a:off x="1064532" y="1872274"/>
              <a:ext cx="1646181" cy="1101632"/>
            </a:xfrm>
            <a:prstGeom prst="rect">
              <a:avLst/>
            </a:prstGeom>
          </p:spPr>
        </p:pic>
      </p:grpSp>
      <p:sp>
        <p:nvSpPr>
          <p:cNvPr id="21" name="Rectangle: Rounded Corners 20">
            <a:extLst>
              <a:ext uri="{FF2B5EF4-FFF2-40B4-BE49-F238E27FC236}">
                <a16:creationId xmlns:a16="http://schemas.microsoft.com/office/drawing/2014/main" id="{2EF15C07-436E-DA64-6475-7CA2DF7F03F0}"/>
              </a:ext>
            </a:extLst>
          </p:cNvPr>
          <p:cNvSpPr/>
          <p:nvPr/>
        </p:nvSpPr>
        <p:spPr>
          <a:xfrm>
            <a:off x="4033641" y="621764"/>
            <a:ext cx="3209806" cy="4500125"/>
          </a:xfrm>
          <a:prstGeom prst="roundRect">
            <a:avLst/>
          </a:prstGeom>
          <a:noFill/>
          <a:ln w="28575">
            <a:solidFill>
              <a:schemeClr val="accent2">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omputer screen shot of a computer&#10;&#10;Description automatically generated">
            <a:extLst>
              <a:ext uri="{FF2B5EF4-FFF2-40B4-BE49-F238E27FC236}">
                <a16:creationId xmlns:a16="http://schemas.microsoft.com/office/drawing/2014/main" id="{03CC667A-3C5C-A370-4134-8E8BF1666E9A}"/>
              </a:ext>
            </a:extLst>
          </p:cNvPr>
          <p:cNvPicPr>
            <a:picLocks noChangeAspect="1"/>
          </p:cNvPicPr>
          <p:nvPr/>
        </p:nvPicPr>
        <p:blipFill rotWithShape="1">
          <a:blip r:embed="rId3"/>
          <a:srcRect l="77426" t="43465" r="12078" b="39098"/>
          <a:stretch/>
        </p:blipFill>
        <p:spPr>
          <a:xfrm>
            <a:off x="3184389" y="4382385"/>
            <a:ext cx="760420" cy="749227"/>
          </a:xfrm>
          <a:prstGeom prst="rect">
            <a:avLst/>
          </a:prstGeom>
        </p:spPr>
      </p:pic>
      <p:grpSp>
        <p:nvGrpSpPr>
          <p:cNvPr id="15" name="Group 14">
            <a:extLst>
              <a:ext uri="{FF2B5EF4-FFF2-40B4-BE49-F238E27FC236}">
                <a16:creationId xmlns:a16="http://schemas.microsoft.com/office/drawing/2014/main" id="{43D9AE55-C948-F176-7983-366971CA39B3}"/>
              </a:ext>
            </a:extLst>
          </p:cNvPr>
          <p:cNvGrpSpPr/>
          <p:nvPr/>
        </p:nvGrpSpPr>
        <p:grpSpPr>
          <a:xfrm>
            <a:off x="185930" y="1478275"/>
            <a:ext cx="2606691" cy="3641246"/>
            <a:chOff x="383627" y="778358"/>
            <a:chExt cx="2327086" cy="3289466"/>
          </a:xfrm>
        </p:grpSpPr>
        <p:pic>
          <p:nvPicPr>
            <p:cNvPr id="16" name="Picture 15" descr="A white round object with a round speaker&#10;&#10;Description automatically generated">
              <a:extLst>
                <a:ext uri="{FF2B5EF4-FFF2-40B4-BE49-F238E27FC236}">
                  <a16:creationId xmlns:a16="http://schemas.microsoft.com/office/drawing/2014/main" id="{DBF49CA7-865B-D999-062B-D2C119286504}"/>
                </a:ext>
              </a:extLst>
            </p:cNvPr>
            <p:cNvPicPr>
              <a:picLocks noChangeAspect="1"/>
            </p:cNvPicPr>
            <p:nvPr/>
          </p:nvPicPr>
          <p:blipFill>
            <a:blip r:embed="rId2"/>
            <a:stretch>
              <a:fillRect/>
            </a:stretch>
          </p:blipFill>
          <p:spPr>
            <a:xfrm>
              <a:off x="383627" y="778358"/>
              <a:ext cx="1646181" cy="1101632"/>
            </a:xfrm>
            <a:prstGeom prst="rect">
              <a:avLst/>
            </a:prstGeom>
          </p:spPr>
        </p:pic>
        <p:pic>
          <p:nvPicPr>
            <p:cNvPr id="17" name="Picture 16" descr="A white round object with a round speaker&#10;&#10;Description automatically generated">
              <a:extLst>
                <a:ext uri="{FF2B5EF4-FFF2-40B4-BE49-F238E27FC236}">
                  <a16:creationId xmlns:a16="http://schemas.microsoft.com/office/drawing/2014/main" id="{B6BEA858-C3A7-11B2-7361-F40619185A1D}"/>
                </a:ext>
              </a:extLst>
            </p:cNvPr>
            <p:cNvPicPr>
              <a:picLocks noChangeAspect="1"/>
            </p:cNvPicPr>
            <p:nvPr/>
          </p:nvPicPr>
          <p:blipFill>
            <a:blip r:embed="rId2"/>
            <a:stretch>
              <a:fillRect/>
            </a:stretch>
          </p:blipFill>
          <p:spPr>
            <a:xfrm>
              <a:off x="383964" y="2966192"/>
              <a:ext cx="1646181" cy="1101632"/>
            </a:xfrm>
            <a:prstGeom prst="rect">
              <a:avLst/>
            </a:prstGeom>
          </p:spPr>
        </p:pic>
        <p:pic>
          <p:nvPicPr>
            <p:cNvPr id="20" name="Picture 19" descr="A white round object with a round speaker&#10;&#10;Description automatically generated">
              <a:extLst>
                <a:ext uri="{FF2B5EF4-FFF2-40B4-BE49-F238E27FC236}">
                  <a16:creationId xmlns:a16="http://schemas.microsoft.com/office/drawing/2014/main" id="{2F63543B-BDDE-65F7-0F95-A2166F05C406}"/>
                </a:ext>
              </a:extLst>
            </p:cNvPr>
            <p:cNvPicPr>
              <a:picLocks noChangeAspect="1"/>
            </p:cNvPicPr>
            <p:nvPr/>
          </p:nvPicPr>
          <p:blipFill>
            <a:blip r:embed="rId2"/>
            <a:stretch>
              <a:fillRect/>
            </a:stretch>
          </p:blipFill>
          <p:spPr>
            <a:xfrm>
              <a:off x="1064532" y="1872274"/>
              <a:ext cx="1646181" cy="1101632"/>
            </a:xfrm>
            <a:prstGeom prst="rect">
              <a:avLst/>
            </a:prstGeom>
          </p:spPr>
        </p:pic>
      </p:grpSp>
    </p:spTree>
    <p:extLst>
      <p:ext uri="{BB962C8B-B14F-4D97-AF65-F5344CB8AC3E}">
        <p14:creationId xmlns:p14="http://schemas.microsoft.com/office/powerpoint/2010/main" val="2320419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24815" y="120987"/>
            <a:ext cx="7306289" cy="5110287"/>
            <a:chOff x="186065" y="968951"/>
            <a:chExt cx="7158547" cy="3011283"/>
          </a:xfrm>
        </p:grpSpPr>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12" name="TextBox 11">
            <a:extLst>
              <a:ext uri="{FF2B5EF4-FFF2-40B4-BE49-F238E27FC236}">
                <a16:creationId xmlns:a16="http://schemas.microsoft.com/office/drawing/2014/main" id="{C8D277ED-FC88-042F-49AF-5065524796DC}"/>
              </a:ext>
            </a:extLst>
          </p:cNvPr>
          <p:cNvSpPr txBox="1"/>
          <p:nvPr/>
        </p:nvSpPr>
        <p:spPr>
          <a:xfrm>
            <a:off x="118546" y="230790"/>
            <a:ext cx="7325738" cy="392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50">
                <a:solidFill>
                  <a:srgbClr val="FFFFFF"/>
                </a:solidFill>
              </a:rPr>
              <a:t>Shure MXW1-Z10/SM58 Microphone/Transmitter - Auditoriu</a:t>
            </a:r>
            <a:r>
              <a:rPr lang="en-US">
                <a:solidFill>
                  <a:srgbClr val="FFFFFF"/>
                </a:solidFill>
              </a:rPr>
              <a:t>m</a:t>
            </a:r>
          </a:p>
        </p:txBody>
      </p:sp>
      <p:sp>
        <p:nvSpPr>
          <p:cNvPr id="13" name="Rectangle: Rounded Corners 12">
            <a:extLst>
              <a:ext uri="{FF2B5EF4-FFF2-40B4-BE49-F238E27FC236}">
                <a16:creationId xmlns:a16="http://schemas.microsoft.com/office/drawing/2014/main" id="{3606682B-877A-4869-D699-FB775030C942}"/>
              </a:ext>
            </a:extLst>
          </p:cNvPr>
          <p:cNvSpPr/>
          <p:nvPr/>
        </p:nvSpPr>
        <p:spPr>
          <a:xfrm>
            <a:off x="3209601" y="621613"/>
            <a:ext cx="4105319" cy="2563554"/>
          </a:xfrm>
          <a:prstGeom prst="roundRect">
            <a:avLst/>
          </a:prstGeom>
          <a:noFill/>
          <a:ln w="12700">
            <a:solidFill>
              <a:schemeClr val="bg1">
                <a:lumMod val="6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2">
                    <a:lumMod val="75000"/>
                  </a:schemeClr>
                </a:solidFill>
              </a:rPr>
              <a:t>The auditorium is packed with traditional handheld microphones (2) and wearable microphone transmitters (2) on lanyards. To use any of them, simply turn them on and make sure the device's volume is set appropriately under the Mic Controls windows on the Crestron panel. </a:t>
            </a:r>
          </a:p>
        </p:txBody>
      </p:sp>
      <p:pic>
        <p:nvPicPr>
          <p:cNvPr id="16" name="Graphic 15" descr="Exclamation mark with solid fill">
            <a:extLst>
              <a:ext uri="{FF2B5EF4-FFF2-40B4-BE49-F238E27FC236}">
                <a16:creationId xmlns:a16="http://schemas.microsoft.com/office/drawing/2014/main" id="{8A39A72F-35EB-F3DB-BFAB-8AAE47D366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50" y="707046"/>
            <a:ext cx="507423" cy="499227"/>
          </a:xfrm>
          <a:prstGeom prst="rect">
            <a:avLst/>
          </a:prstGeom>
        </p:spPr>
      </p:pic>
      <p:pic>
        <p:nvPicPr>
          <p:cNvPr id="2" name="Picture 1" descr="A black and white drawing of a microphone and a battery&#10;&#10;Description automatically generated">
            <a:extLst>
              <a:ext uri="{FF2B5EF4-FFF2-40B4-BE49-F238E27FC236}">
                <a16:creationId xmlns:a16="http://schemas.microsoft.com/office/drawing/2014/main" id="{D880968C-6D99-D510-6317-6A81DAFA89ED}"/>
              </a:ext>
            </a:extLst>
          </p:cNvPr>
          <p:cNvPicPr>
            <a:picLocks noChangeAspect="1"/>
          </p:cNvPicPr>
          <p:nvPr/>
        </p:nvPicPr>
        <p:blipFill rotWithShape="1">
          <a:blip r:embed="rId4"/>
          <a:srcRect l="24918" t="4228" r="276" b="-947"/>
          <a:stretch/>
        </p:blipFill>
        <p:spPr>
          <a:xfrm>
            <a:off x="708583" y="757275"/>
            <a:ext cx="2237208" cy="4473282"/>
          </a:xfrm>
          <a:prstGeom prst="rect">
            <a:avLst/>
          </a:prstGeom>
        </p:spPr>
      </p:pic>
      <p:sp>
        <p:nvSpPr>
          <p:cNvPr id="15" name="Rectangle: Rounded Corners 14">
            <a:extLst>
              <a:ext uri="{FF2B5EF4-FFF2-40B4-BE49-F238E27FC236}">
                <a16:creationId xmlns:a16="http://schemas.microsoft.com/office/drawing/2014/main" id="{393C77A0-48E8-A621-80E2-538EC4F4D6AE}"/>
              </a:ext>
            </a:extLst>
          </p:cNvPr>
          <p:cNvSpPr/>
          <p:nvPr/>
        </p:nvSpPr>
        <p:spPr>
          <a:xfrm>
            <a:off x="226439" y="1782178"/>
            <a:ext cx="1758072" cy="100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a:solidFill>
                  <a:schemeClr val="accent2">
                    <a:lumMod val="75000"/>
                  </a:schemeClr>
                </a:solidFill>
              </a:rPr>
              <a:t>Important: Don't forget to put the mics back on their chargers before you leave.</a:t>
            </a:r>
          </a:p>
        </p:txBody>
      </p:sp>
      <p:pic>
        <p:nvPicPr>
          <p:cNvPr id="8" name="Picture 7" descr="A screenshot of a music mixer&#10;&#10;Description automatically generated">
            <a:extLst>
              <a:ext uri="{FF2B5EF4-FFF2-40B4-BE49-F238E27FC236}">
                <a16:creationId xmlns:a16="http://schemas.microsoft.com/office/drawing/2014/main" id="{93891164-7A40-FDF0-A0D0-777131D12325}"/>
              </a:ext>
            </a:extLst>
          </p:cNvPr>
          <p:cNvPicPr>
            <a:picLocks noChangeAspect="1"/>
          </p:cNvPicPr>
          <p:nvPr/>
        </p:nvPicPr>
        <p:blipFill>
          <a:blip r:embed="rId5"/>
          <a:stretch>
            <a:fillRect/>
          </a:stretch>
        </p:blipFill>
        <p:spPr>
          <a:xfrm>
            <a:off x="3432283" y="2993976"/>
            <a:ext cx="3661360" cy="2096655"/>
          </a:xfrm>
          <a:prstGeom prst="rect">
            <a:avLst/>
          </a:prstGeom>
        </p:spPr>
      </p:pic>
    </p:spTree>
    <p:extLst>
      <p:ext uri="{BB962C8B-B14F-4D97-AF65-F5344CB8AC3E}">
        <p14:creationId xmlns:p14="http://schemas.microsoft.com/office/powerpoint/2010/main" val="1793827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button&#10;&#10;Description automatically generated">
            <a:extLst>
              <a:ext uri="{FF2B5EF4-FFF2-40B4-BE49-F238E27FC236}">
                <a16:creationId xmlns:a16="http://schemas.microsoft.com/office/drawing/2014/main" id="{BFDA8F26-40FA-5BD0-1021-0D615266E08B}"/>
              </a:ext>
            </a:extLst>
          </p:cNvPr>
          <p:cNvPicPr>
            <a:picLocks noChangeAspect="1"/>
          </p:cNvPicPr>
          <p:nvPr/>
        </p:nvPicPr>
        <p:blipFill rotWithShape="1">
          <a:blip r:embed="rId4"/>
          <a:srcRect l="9989" t="24531" r="12336" b="19974"/>
          <a:stretch/>
        </p:blipFill>
        <p:spPr>
          <a:xfrm>
            <a:off x="214215" y="4353109"/>
            <a:ext cx="2490525" cy="358494"/>
          </a:xfrm>
          <a:prstGeom prst="rect">
            <a:avLst/>
          </a:prstGeom>
        </p:spPr>
      </p:pic>
      <p:grpSp>
        <p:nvGrpSpPr>
          <p:cNvPr id="4" name="object 3">
            <a:extLst>
              <a:ext uri="{FF2B5EF4-FFF2-40B4-BE49-F238E27FC236}">
                <a16:creationId xmlns:a16="http://schemas.microsoft.com/office/drawing/2014/main" id="{6C2B7F1C-F44C-62E6-B304-5A06E5BAF4AC}"/>
              </a:ext>
            </a:extLst>
          </p:cNvPr>
          <p:cNvGrpSpPr/>
          <p:nvPr/>
        </p:nvGrpSpPr>
        <p:grpSpPr>
          <a:xfrm>
            <a:off x="109897" y="225985"/>
            <a:ext cx="7326183" cy="5054600"/>
            <a:chOff x="175582" y="958904"/>
            <a:chExt cx="7178040" cy="3034030"/>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140396" y="324521"/>
            <a:ext cx="7302522" cy="397801"/>
          </a:xfrm>
          <a:prstGeom prst="rect">
            <a:avLst/>
          </a:prstGeom>
          <a:noFill/>
        </p:spPr>
        <p:txBody>
          <a:bodyPr wrap="square" rtlCol="0">
            <a:spAutoFit/>
          </a:bodyPr>
          <a:lstStyle/>
          <a:p>
            <a:pPr algn="ctr"/>
            <a:r>
              <a:rPr lang="en-US" sz="1985">
                <a:solidFill>
                  <a:schemeClr val="bg1"/>
                </a:solidFill>
              </a:rPr>
              <a:t>Operating the BenQ Board Device Controls</a:t>
            </a:r>
          </a:p>
        </p:txBody>
      </p:sp>
      <p:sp>
        <p:nvSpPr>
          <p:cNvPr id="9" name="Rounded Rectangle 8">
            <a:extLst>
              <a:ext uri="{FF2B5EF4-FFF2-40B4-BE49-F238E27FC236}">
                <a16:creationId xmlns:a16="http://schemas.microsoft.com/office/drawing/2014/main" id="{D12CD891-F0EA-FD1C-12A5-AE7E4F26B82A}"/>
              </a:ext>
            </a:extLst>
          </p:cNvPr>
          <p:cNvSpPr/>
          <p:nvPr/>
        </p:nvSpPr>
        <p:spPr>
          <a:xfrm>
            <a:off x="2842493" y="868206"/>
            <a:ext cx="4499254" cy="2268984"/>
          </a:xfrm>
          <a:prstGeom prst="roundRect">
            <a:avLst/>
          </a:prstGeom>
          <a:solidFill>
            <a:schemeClr val="bg1"/>
          </a:solid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56721" tIns="28361" rIns="56721" bIns="28361" rtlCol="0" anchor="ctr"/>
          <a:lstStyle/>
          <a:p>
            <a:endParaRPr lang="en-US" sz="756" dirty="0">
              <a:solidFill>
                <a:schemeClr val="tx1"/>
              </a:solidFill>
            </a:endParaRPr>
          </a:p>
          <a:p>
            <a:endParaRPr lang="en-US" sz="756" dirty="0">
              <a:solidFill>
                <a:schemeClr val="tx1"/>
              </a:solidFill>
            </a:endParaRPr>
          </a:p>
          <a:p>
            <a:endParaRPr lang="en-US" sz="930" dirty="0">
              <a:solidFill>
                <a:schemeClr val="tx1"/>
              </a:solidFill>
            </a:endParaRPr>
          </a:p>
          <a:p>
            <a:endParaRPr lang="en-US" sz="992" dirty="0">
              <a:solidFill>
                <a:schemeClr val="tx1"/>
              </a:solidFill>
            </a:endParaRPr>
          </a:p>
          <a:p>
            <a:endParaRPr lang="en-US" sz="1200" dirty="0">
              <a:solidFill>
                <a:schemeClr val="tx1"/>
              </a:solidFill>
            </a:endParaRPr>
          </a:p>
          <a:p>
            <a:r>
              <a:rPr lang="en-US" sz="1200" dirty="0">
                <a:solidFill>
                  <a:schemeClr val="tx1"/>
                </a:solidFill>
              </a:rPr>
              <a:t>The BenQ board homepage displays large quick links to the </a:t>
            </a:r>
            <a:r>
              <a:rPr lang="en-US" sz="1200" b="1" dirty="0">
                <a:solidFill>
                  <a:schemeClr val="accent2">
                    <a:lumMod val="50000"/>
                  </a:schemeClr>
                </a:solidFill>
              </a:rPr>
              <a:t>A)</a:t>
            </a:r>
            <a:r>
              <a:rPr lang="en-US" sz="1200" dirty="0">
                <a:solidFill>
                  <a:schemeClr val="tx1"/>
                </a:solidFill>
              </a:rPr>
              <a:t> whiteboard feature, </a:t>
            </a:r>
            <a:r>
              <a:rPr lang="en-US" sz="1200" b="1" dirty="0">
                <a:solidFill>
                  <a:schemeClr val="accent2">
                    <a:lumMod val="50000"/>
                  </a:schemeClr>
                </a:solidFill>
              </a:rPr>
              <a:t>B) </a:t>
            </a:r>
            <a:r>
              <a:rPr lang="en-US" sz="1200" dirty="0">
                <a:solidFill>
                  <a:schemeClr val="tx1"/>
                </a:solidFill>
              </a:rPr>
              <a:t>wireless project feature, and </a:t>
            </a:r>
            <a:r>
              <a:rPr lang="en-US" sz="1200" b="1" dirty="0">
                <a:solidFill>
                  <a:schemeClr val="accent2">
                    <a:lumMod val="50000"/>
                  </a:schemeClr>
                </a:solidFill>
              </a:rPr>
              <a:t>C)</a:t>
            </a:r>
            <a:r>
              <a:rPr lang="en-US" sz="1200" dirty="0">
                <a:solidFill>
                  <a:schemeClr val="tx1"/>
                </a:solidFill>
              </a:rPr>
              <a:t> file manager.  The BenQ boards have two sets of physical controls available at the bottom of the board:</a:t>
            </a:r>
            <a:br>
              <a:rPr lang="en-US" sz="1200" dirty="0"/>
            </a:br>
            <a:endParaRPr lang="en-US" sz="1200" dirty="0">
              <a:solidFill>
                <a:schemeClr val="tx1"/>
              </a:solidFill>
            </a:endParaRPr>
          </a:p>
          <a:p>
            <a:pPr marL="228600" indent="-228600">
              <a:buFont typeface="+mj-lt"/>
              <a:buAutoNum type="arabicPeriod"/>
            </a:pPr>
            <a:r>
              <a:rPr lang="en-US" sz="1200" b="1" dirty="0">
                <a:solidFill>
                  <a:schemeClr val="accent2">
                    <a:lumMod val="75000"/>
                  </a:schemeClr>
                </a:solidFill>
              </a:rPr>
              <a:t>Left – </a:t>
            </a:r>
            <a:r>
              <a:rPr lang="en-US" sz="1200" dirty="0">
                <a:solidFill>
                  <a:schemeClr val="tx1"/>
                </a:solidFill>
              </a:rPr>
              <a:t>Front ports to plug in other devices as source inputs. </a:t>
            </a:r>
            <a:br>
              <a:rPr lang="en-US" sz="1200" dirty="0"/>
            </a:br>
            <a:r>
              <a:rPr lang="en-US" sz="1200" b="1" dirty="0">
                <a:solidFill>
                  <a:schemeClr val="tx1"/>
                </a:solidFill>
              </a:rPr>
              <a:t>Small group rooms/classrooms are </a:t>
            </a:r>
            <a:r>
              <a:rPr lang="en-US" sz="1200" b="1" i="1" dirty="0">
                <a:solidFill>
                  <a:schemeClr val="tx1"/>
                </a:solidFill>
              </a:rPr>
              <a:t>provisioned with HDMI cables </a:t>
            </a:r>
            <a:r>
              <a:rPr lang="en-US" sz="1200" b="1" dirty="0">
                <a:solidFill>
                  <a:schemeClr val="tx1"/>
                </a:solidFill>
              </a:rPr>
              <a:t>ready to connect individuals’ laptops. Using any of these ports will require changing the source under the device’s settings.</a:t>
            </a:r>
            <a:br>
              <a:rPr lang="en-US" sz="1200" b="1" dirty="0"/>
            </a:br>
            <a:endParaRPr lang="en-US" sz="1200" dirty="0">
              <a:solidFill>
                <a:schemeClr val="tx1"/>
              </a:solidFill>
            </a:endParaRPr>
          </a:p>
          <a:p>
            <a:r>
              <a:rPr lang="en-US" sz="1200" b="1" dirty="0">
                <a:solidFill>
                  <a:schemeClr val="accent2">
                    <a:lumMod val="75000"/>
                  </a:schemeClr>
                </a:solidFill>
              </a:rPr>
              <a:t>2.   Right – </a:t>
            </a:r>
            <a:r>
              <a:rPr lang="en-US" sz="1200" dirty="0">
                <a:solidFill>
                  <a:schemeClr val="tx1"/>
                </a:solidFill>
              </a:rPr>
              <a:t>Device controls</a:t>
            </a:r>
            <a:endParaRPr lang="en-US" sz="750" dirty="0">
              <a:solidFill>
                <a:schemeClr val="tx1"/>
              </a:solidFill>
            </a:endParaRPr>
          </a:p>
          <a:p>
            <a:endParaRPr lang="en-US" sz="1200" dirty="0"/>
          </a:p>
          <a:p>
            <a:br>
              <a:rPr lang="en-US" sz="1200" dirty="0"/>
            </a:br>
            <a:endParaRPr lang="en-US" sz="750" dirty="0">
              <a:solidFill>
                <a:schemeClr val="tx1"/>
              </a:solidFill>
            </a:endParaRPr>
          </a:p>
          <a:p>
            <a:pPr marL="212090" indent="-212090">
              <a:buAutoNum type="arabicPeriod"/>
            </a:pPr>
            <a:endParaRPr lang="en-US" sz="756" dirty="0">
              <a:solidFill>
                <a:schemeClr val="tx1"/>
              </a:solidFill>
            </a:endParaRPr>
          </a:p>
          <a:p>
            <a:endParaRPr lang="en-US" sz="756" dirty="0">
              <a:solidFill>
                <a:schemeClr val="tx1"/>
              </a:solidFill>
            </a:endParaRPr>
          </a:p>
        </p:txBody>
      </p:sp>
      <p:sp>
        <p:nvSpPr>
          <p:cNvPr id="16" name="Rounded Rectangle 15">
            <a:extLst>
              <a:ext uri="{FF2B5EF4-FFF2-40B4-BE49-F238E27FC236}">
                <a16:creationId xmlns:a16="http://schemas.microsoft.com/office/drawing/2014/main" id="{D6BC3662-EC6C-15A3-EA0B-BC7A1047FE67}"/>
              </a:ext>
            </a:extLst>
          </p:cNvPr>
          <p:cNvSpPr/>
          <p:nvPr/>
        </p:nvSpPr>
        <p:spPr>
          <a:xfrm>
            <a:off x="2868183" y="674402"/>
            <a:ext cx="4480908" cy="20421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a:solidFill>
                  <a:schemeClr val="tx1"/>
                </a:solidFill>
              </a:rPr>
              <a:t>Do not use ink markers on this board!</a:t>
            </a:r>
          </a:p>
        </p:txBody>
      </p:sp>
      <p:grpSp>
        <p:nvGrpSpPr>
          <p:cNvPr id="50" name="Group 49">
            <a:extLst>
              <a:ext uri="{FF2B5EF4-FFF2-40B4-BE49-F238E27FC236}">
                <a16:creationId xmlns:a16="http://schemas.microsoft.com/office/drawing/2014/main" id="{7B64DAC7-2EFA-E108-84BE-E699C4EAF4C5}"/>
              </a:ext>
            </a:extLst>
          </p:cNvPr>
          <p:cNvGrpSpPr/>
          <p:nvPr/>
        </p:nvGrpSpPr>
        <p:grpSpPr>
          <a:xfrm>
            <a:off x="2790178" y="3171590"/>
            <a:ext cx="3038608" cy="2077295"/>
            <a:chOff x="4544188" y="3763392"/>
            <a:chExt cx="4192957" cy="2753020"/>
          </a:xfrm>
        </p:grpSpPr>
        <p:pic>
          <p:nvPicPr>
            <p:cNvPr id="23" name="Graphic 22" descr="Badge 5 with solid fill">
              <a:extLst>
                <a:ext uri="{FF2B5EF4-FFF2-40B4-BE49-F238E27FC236}">
                  <a16:creationId xmlns:a16="http://schemas.microsoft.com/office/drawing/2014/main" id="{25FC7D58-C1BA-9429-96E6-84CDCCE7C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46508" y="5665777"/>
              <a:ext cx="457200" cy="457200"/>
            </a:xfrm>
            <a:prstGeom prst="rect">
              <a:avLst/>
            </a:prstGeom>
          </p:spPr>
        </p:pic>
        <p:pic>
          <p:nvPicPr>
            <p:cNvPr id="26" name="Graphic 25" descr="Badge 1 with solid fill">
              <a:extLst>
                <a:ext uri="{FF2B5EF4-FFF2-40B4-BE49-F238E27FC236}">
                  <a16:creationId xmlns:a16="http://schemas.microsoft.com/office/drawing/2014/main" id="{9A538391-3288-9929-B551-4226B2D6AF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46507" y="3763392"/>
              <a:ext cx="457200" cy="457200"/>
            </a:xfrm>
            <a:prstGeom prst="rect">
              <a:avLst/>
            </a:prstGeom>
          </p:spPr>
        </p:pic>
        <p:pic>
          <p:nvPicPr>
            <p:cNvPr id="27" name="Graphic 26" descr="Badge with solid fill">
              <a:extLst>
                <a:ext uri="{FF2B5EF4-FFF2-40B4-BE49-F238E27FC236}">
                  <a16:creationId xmlns:a16="http://schemas.microsoft.com/office/drawing/2014/main" id="{A5F2159C-65B5-7543-0080-871EFAE916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46508" y="4258013"/>
              <a:ext cx="457200" cy="457200"/>
            </a:xfrm>
            <a:prstGeom prst="rect">
              <a:avLst/>
            </a:prstGeom>
          </p:spPr>
        </p:pic>
        <p:pic>
          <p:nvPicPr>
            <p:cNvPr id="28" name="Graphic 27" descr="Badge 3 with solid fill">
              <a:extLst>
                <a:ext uri="{FF2B5EF4-FFF2-40B4-BE49-F238E27FC236}">
                  <a16:creationId xmlns:a16="http://schemas.microsoft.com/office/drawing/2014/main" id="{023DC673-7519-A8A0-7E92-6C586BD599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44188" y="4695297"/>
              <a:ext cx="461918" cy="461918"/>
            </a:xfrm>
            <a:prstGeom prst="rect">
              <a:avLst/>
            </a:prstGeom>
          </p:spPr>
        </p:pic>
        <p:pic>
          <p:nvPicPr>
            <p:cNvPr id="29" name="Graphic 28" descr="Badge 4 with solid fill">
              <a:extLst>
                <a:ext uri="{FF2B5EF4-FFF2-40B4-BE49-F238E27FC236}">
                  <a16:creationId xmlns:a16="http://schemas.microsoft.com/office/drawing/2014/main" id="{FB4BB3C5-37DD-0F7C-4A87-63CABDCEB0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4274" y="5201078"/>
              <a:ext cx="461666" cy="461665"/>
            </a:xfrm>
            <a:prstGeom prst="rect">
              <a:avLst/>
            </a:prstGeom>
          </p:spPr>
        </p:pic>
        <p:pic>
          <p:nvPicPr>
            <p:cNvPr id="31" name="Graphic 30" descr="Badge 6 with solid fill">
              <a:extLst>
                <a:ext uri="{FF2B5EF4-FFF2-40B4-BE49-F238E27FC236}">
                  <a16:creationId xmlns:a16="http://schemas.microsoft.com/office/drawing/2014/main" id="{182F67D6-40C6-8E7A-8DE7-BAA6472CC1B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46507" y="6059212"/>
              <a:ext cx="457200" cy="457200"/>
            </a:xfrm>
            <a:prstGeom prst="rect">
              <a:avLst/>
            </a:prstGeom>
          </p:spPr>
        </p:pic>
        <p:sp>
          <p:nvSpPr>
            <p:cNvPr id="33" name="TextBox 32">
              <a:extLst>
                <a:ext uri="{FF2B5EF4-FFF2-40B4-BE49-F238E27FC236}">
                  <a16:creationId xmlns:a16="http://schemas.microsoft.com/office/drawing/2014/main" id="{2219E32F-68C6-D312-3557-1CA35F5CA29D}"/>
                </a:ext>
              </a:extLst>
            </p:cNvPr>
            <p:cNvSpPr txBox="1"/>
            <p:nvPr/>
          </p:nvSpPr>
          <p:spPr>
            <a:xfrm>
              <a:off x="4891899" y="3769796"/>
              <a:ext cx="3845246" cy="611840"/>
            </a:xfrm>
            <a:prstGeom prst="rect">
              <a:avLst/>
            </a:prstGeom>
            <a:noFill/>
          </p:spPr>
          <p:txBody>
            <a:bodyPr wrap="square" lIns="91440" tIns="45720" rIns="91440" bIns="45720" rtlCol="0" anchor="t">
              <a:spAutoFit/>
            </a:bodyPr>
            <a:lstStyle/>
            <a:p>
              <a:r>
                <a:rPr lang="en-US" sz="1200"/>
                <a:t>Power on/off (</a:t>
              </a:r>
              <a:r>
                <a:rPr lang="en-US" sz="1200" b="1" i="1"/>
                <a:t>Be sure to turn off the </a:t>
              </a:r>
              <a:endParaRPr lang="en-US" b="1" i="1"/>
            </a:p>
            <a:p>
              <a:r>
                <a:rPr lang="en-US" sz="1200" b="1" i="1"/>
                <a:t>system when you are done.</a:t>
              </a:r>
              <a:r>
                <a:rPr lang="en-US" sz="1200"/>
                <a:t>)</a:t>
              </a:r>
              <a:endParaRPr lang="en-US"/>
            </a:p>
          </p:txBody>
        </p:sp>
        <p:sp>
          <p:nvSpPr>
            <p:cNvPr id="34" name="TextBox 33">
              <a:extLst>
                <a:ext uri="{FF2B5EF4-FFF2-40B4-BE49-F238E27FC236}">
                  <a16:creationId xmlns:a16="http://schemas.microsoft.com/office/drawing/2014/main" id="{0090A86B-2879-7EA3-49EE-698D54E465AA}"/>
                </a:ext>
              </a:extLst>
            </p:cNvPr>
            <p:cNvSpPr txBox="1"/>
            <p:nvPr/>
          </p:nvSpPr>
          <p:spPr>
            <a:xfrm>
              <a:off x="4909395" y="4322147"/>
              <a:ext cx="1486182" cy="367104"/>
            </a:xfrm>
            <a:prstGeom prst="rect">
              <a:avLst/>
            </a:prstGeom>
            <a:noFill/>
          </p:spPr>
          <p:txBody>
            <a:bodyPr wrap="none" rtlCol="0">
              <a:spAutoFit/>
            </a:bodyPr>
            <a:lstStyle/>
            <a:p>
              <a:r>
                <a:rPr lang="en-US" sz="1200"/>
                <a:t>Home screen</a:t>
              </a:r>
            </a:p>
          </p:txBody>
        </p:sp>
        <p:sp>
          <p:nvSpPr>
            <p:cNvPr id="35" name="TextBox 34">
              <a:extLst>
                <a:ext uri="{FF2B5EF4-FFF2-40B4-BE49-F238E27FC236}">
                  <a16:creationId xmlns:a16="http://schemas.microsoft.com/office/drawing/2014/main" id="{4C6C04E8-C633-BBFC-433F-B1F2626256F5}"/>
                </a:ext>
              </a:extLst>
            </p:cNvPr>
            <p:cNvSpPr txBox="1"/>
            <p:nvPr/>
          </p:nvSpPr>
          <p:spPr>
            <a:xfrm>
              <a:off x="4906587" y="4598234"/>
              <a:ext cx="3456488" cy="611840"/>
            </a:xfrm>
            <a:prstGeom prst="rect">
              <a:avLst/>
            </a:prstGeom>
            <a:noFill/>
          </p:spPr>
          <p:txBody>
            <a:bodyPr wrap="square" rtlCol="0">
              <a:spAutoFit/>
            </a:bodyPr>
            <a:lstStyle/>
            <a:p>
              <a:r>
                <a:rPr lang="en-US" sz="1200"/>
                <a:t>Undo, go back a step. Helps navigate through menus.</a:t>
              </a:r>
            </a:p>
          </p:txBody>
        </p:sp>
        <p:sp>
          <p:nvSpPr>
            <p:cNvPr id="36" name="TextBox 35">
              <a:extLst>
                <a:ext uri="{FF2B5EF4-FFF2-40B4-BE49-F238E27FC236}">
                  <a16:creationId xmlns:a16="http://schemas.microsoft.com/office/drawing/2014/main" id="{0C95ECD8-C77C-B5F9-96C8-8463F0489ECD}"/>
                </a:ext>
              </a:extLst>
            </p:cNvPr>
            <p:cNvSpPr txBox="1"/>
            <p:nvPr/>
          </p:nvSpPr>
          <p:spPr>
            <a:xfrm>
              <a:off x="4937666" y="5128055"/>
              <a:ext cx="3785488" cy="611840"/>
            </a:xfrm>
            <a:prstGeom prst="rect">
              <a:avLst/>
            </a:prstGeom>
            <a:noFill/>
          </p:spPr>
          <p:txBody>
            <a:bodyPr wrap="square" rtlCol="0">
              <a:spAutoFit/>
            </a:bodyPr>
            <a:lstStyle/>
            <a:p>
              <a:r>
                <a:rPr lang="en-US" sz="1200"/>
                <a:t>Board device settings. Options. Account info (if applicable).</a:t>
              </a:r>
            </a:p>
          </p:txBody>
        </p:sp>
        <p:sp>
          <p:nvSpPr>
            <p:cNvPr id="37" name="TextBox 36">
              <a:extLst>
                <a:ext uri="{FF2B5EF4-FFF2-40B4-BE49-F238E27FC236}">
                  <a16:creationId xmlns:a16="http://schemas.microsoft.com/office/drawing/2014/main" id="{E73990E7-632C-4D7D-CC55-9D18E0540059}"/>
                </a:ext>
              </a:extLst>
            </p:cNvPr>
            <p:cNvSpPr txBox="1"/>
            <p:nvPr/>
          </p:nvSpPr>
          <p:spPr>
            <a:xfrm>
              <a:off x="4948420" y="5706614"/>
              <a:ext cx="1644116" cy="367104"/>
            </a:xfrm>
            <a:prstGeom prst="rect">
              <a:avLst/>
            </a:prstGeom>
            <a:noFill/>
          </p:spPr>
          <p:txBody>
            <a:bodyPr wrap="none" rtlCol="0">
              <a:spAutoFit/>
            </a:bodyPr>
            <a:lstStyle/>
            <a:p>
              <a:r>
                <a:rPr lang="en-US" sz="1200"/>
                <a:t>Volume. Down.</a:t>
              </a:r>
            </a:p>
          </p:txBody>
        </p:sp>
        <p:sp>
          <p:nvSpPr>
            <p:cNvPr id="38" name="TextBox 37">
              <a:extLst>
                <a:ext uri="{FF2B5EF4-FFF2-40B4-BE49-F238E27FC236}">
                  <a16:creationId xmlns:a16="http://schemas.microsoft.com/office/drawing/2014/main" id="{734F67B7-A7F6-BFD8-92B8-735A86F7E020}"/>
                </a:ext>
              </a:extLst>
            </p:cNvPr>
            <p:cNvSpPr txBox="1"/>
            <p:nvPr/>
          </p:nvSpPr>
          <p:spPr>
            <a:xfrm>
              <a:off x="5003706" y="6083602"/>
              <a:ext cx="1292236" cy="367104"/>
            </a:xfrm>
            <a:prstGeom prst="rect">
              <a:avLst/>
            </a:prstGeom>
            <a:noFill/>
          </p:spPr>
          <p:txBody>
            <a:bodyPr wrap="none" rtlCol="0">
              <a:spAutoFit/>
            </a:bodyPr>
            <a:lstStyle/>
            <a:p>
              <a:r>
                <a:rPr lang="en-US" sz="1200"/>
                <a:t>Volume up.</a:t>
              </a:r>
            </a:p>
          </p:txBody>
        </p:sp>
      </p:grpSp>
      <p:pic>
        <p:nvPicPr>
          <p:cNvPr id="48" name="Picture 47" descr="A screen shot of a computer monitor&#10;&#10;Description automatically generated">
            <a:extLst>
              <a:ext uri="{FF2B5EF4-FFF2-40B4-BE49-F238E27FC236}">
                <a16:creationId xmlns:a16="http://schemas.microsoft.com/office/drawing/2014/main" id="{821E8773-DD56-A9C0-4A93-A327822D6D18}"/>
              </a:ext>
            </a:extLst>
          </p:cNvPr>
          <p:cNvPicPr>
            <a:picLocks noChangeAspect="1"/>
          </p:cNvPicPr>
          <p:nvPr/>
        </p:nvPicPr>
        <p:blipFill>
          <a:blip r:embed="rId17"/>
          <a:stretch>
            <a:fillRect/>
          </a:stretch>
        </p:blipFill>
        <p:spPr>
          <a:xfrm>
            <a:off x="218716" y="1097311"/>
            <a:ext cx="2621702" cy="1628633"/>
          </a:xfrm>
          <a:prstGeom prst="rect">
            <a:avLst/>
          </a:prstGeom>
        </p:spPr>
      </p:pic>
      <p:sp>
        <p:nvSpPr>
          <p:cNvPr id="49" name="Rectangle 48">
            <a:extLst>
              <a:ext uri="{FF2B5EF4-FFF2-40B4-BE49-F238E27FC236}">
                <a16:creationId xmlns:a16="http://schemas.microsoft.com/office/drawing/2014/main" id="{EDD9640E-630F-9C09-F275-0D39A22308E3}"/>
              </a:ext>
            </a:extLst>
          </p:cNvPr>
          <p:cNvSpPr/>
          <p:nvPr/>
        </p:nvSpPr>
        <p:spPr>
          <a:xfrm>
            <a:off x="1144859" y="2390732"/>
            <a:ext cx="745535" cy="273640"/>
          </a:xfrm>
          <a:prstGeom prst="rect">
            <a:avLst/>
          </a:prstGeom>
          <a:noFill/>
          <a:ln w="349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grpSp>
        <p:nvGrpSpPr>
          <p:cNvPr id="3" name="Group 2">
            <a:extLst>
              <a:ext uri="{FF2B5EF4-FFF2-40B4-BE49-F238E27FC236}">
                <a16:creationId xmlns:a16="http://schemas.microsoft.com/office/drawing/2014/main" id="{55B47B99-3FDC-98F5-7C9F-AEDE331616AC}"/>
              </a:ext>
            </a:extLst>
          </p:cNvPr>
          <p:cNvGrpSpPr/>
          <p:nvPr/>
        </p:nvGrpSpPr>
        <p:grpSpPr>
          <a:xfrm>
            <a:off x="5570275" y="2937681"/>
            <a:ext cx="1771681" cy="2223664"/>
            <a:chOff x="9395680" y="2883295"/>
            <a:chExt cx="2525418" cy="3404169"/>
          </a:xfrm>
        </p:grpSpPr>
        <p:sp>
          <p:nvSpPr>
            <p:cNvPr id="51" name="TextBox 50">
              <a:extLst>
                <a:ext uri="{FF2B5EF4-FFF2-40B4-BE49-F238E27FC236}">
                  <a16:creationId xmlns:a16="http://schemas.microsoft.com/office/drawing/2014/main" id="{2E9FC653-FCBF-1CC3-D39F-2B70869DC7BF}"/>
                </a:ext>
              </a:extLst>
            </p:cNvPr>
            <p:cNvSpPr txBox="1"/>
            <p:nvPr/>
          </p:nvSpPr>
          <p:spPr>
            <a:xfrm>
              <a:off x="9395680" y="3427359"/>
              <a:ext cx="2525418" cy="2860105"/>
            </a:xfrm>
            <a:prstGeom prst="rect">
              <a:avLst/>
            </a:prstGeom>
            <a:solidFill>
              <a:schemeClr val="accent2">
                <a:lumMod val="60000"/>
                <a:lumOff val="40000"/>
              </a:schemeClr>
            </a:solidFill>
            <a:ln w="31750">
              <a:solidFill>
                <a:schemeClr val="accent2">
                  <a:lumMod val="75000"/>
                </a:schemeClr>
              </a:solidFill>
            </a:ln>
          </p:spPr>
          <p:txBody>
            <a:bodyPr wrap="square" lIns="56721" tIns="28361" rIns="56721" bIns="28361" rtlCol="0" anchor="t">
              <a:spAutoFit/>
            </a:bodyPr>
            <a:lstStyle/>
            <a:p>
              <a:pPr algn="ctr"/>
              <a:r>
                <a:rPr lang="en-US" sz="1200"/>
                <a:t>4 touchscreen controls </a:t>
              </a:r>
              <a:br>
                <a:rPr lang="en-US" sz="1200"/>
              </a:br>
              <a:r>
                <a:rPr lang="en-US" sz="1200"/>
                <a:t>duplicate often-used functions. </a:t>
              </a:r>
            </a:p>
            <a:p>
              <a:endParaRPr lang="en-US" sz="992"/>
            </a:p>
            <a:p>
              <a:pPr marL="177165" indent="-177165">
                <a:buFont typeface="Arial"/>
                <a:buChar char="•"/>
              </a:pPr>
              <a:r>
                <a:rPr lang="en-US" sz="1200"/>
                <a:t>Upload</a:t>
              </a:r>
            </a:p>
            <a:p>
              <a:pPr marL="177165" indent="-177165">
                <a:buFont typeface="Arial"/>
                <a:buChar char="•"/>
              </a:pPr>
              <a:r>
                <a:rPr lang="en-US" sz="1200"/>
                <a:t>Arrange windows </a:t>
              </a:r>
              <a:br>
                <a:rPr lang="en-US" sz="1200"/>
              </a:br>
              <a:r>
                <a:rPr lang="en-US" sz="1200"/>
                <a:t>(side-by-side or quadrant)</a:t>
              </a:r>
              <a:endParaRPr lang="en-US"/>
            </a:p>
            <a:p>
              <a:pPr marL="177165" indent="-177165">
                <a:buFont typeface="Arial"/>
                <a:buChar char="•"/>
              </a:pPr>
              <a:r>
                <a:rPr lang="en-US" sz="1200"/>
                <a:t>Settings and options</a:t>
              </a:r>
            </a:p>
            <a:p>
              <a:pPr marL="177165" indent="-177165">
                <a:buFont typeface="Arial"/>
                <a:buChar char="•"/>
              </a:pPr>
              <a:r>
                <a:rPr lang="en-US" sz="1200"/>
                <a:t>Help</a:t>
              </a:r>
            </a:p>
          </p:txBody>
        </p:sp>
        <p:pic>
          <p:nvPicPr>
            <p:cNvPr id="65" name="Picture 64">
              <a:extLst>
                <a:ext uri="{FF2B5EF4-FFF2-40B4-BE49-F238E27FC236}">
                  <a16:creationId xmlns:a16="http://schemas.microsoft.com/office/drawing/2014/main" id="{B993F58E-4CDE-FC3F-4C75-A681BD94A735}"/>
                </a:ext>
              </a:extLst>
            </p:cNvPr>
            <p:cNvPicPr>
              <a:picLocks noChangeAspect="1"/>
            </p:cNvPicPr>
            <p:nvPr/>
          </p:nvPicPr>
          <p:blipFill>
            <a:blip r:embed="rId18"/>
            <a:stretch>
              <a:fillRect/>
            </a:stretch>
          </p:blipFill>
          <p:spPr>
            <a:xfrm>
              <a:off x="9709109" y="2883295"/>
              <a:ext cx="1908399" cy="496041"/>
            </a:xfrm>
            <a:prstGeom prst="rect">
              <a:avLst/>
            </a:prstGeom>
            <a:ln w="28575">
              <a:solidFill>
                <a:schemeClr val="accent2">
                  <a:lumMod val="75000"/>
                </a:schemeClr>
              </a:solidFill>
            </a:ln>
          </p:spPr>
        </p:pic>
      </p:grpSp>
      <p:pic>
        <p:nvPicPr>
          <p:cNvPr id="67" name="Picture 66" descr="A close up of a device&#10;&#10;Description automatically generated">
            <a:extLst>
              <a:ext uri="{FF2B5EF4-FFF2-40B4-BE49-F238E27FC236}">
                <a16:creationId xmlns:a16="http://schemas.microsoft.com/office/drawing/2014/main" id="{D1D2BE86-54D2-41C0-05B9-60509EAAC128}"/>
              </a:ext>
            </a:extLst>
          </p:cNvPr>
          <p:cNvPicPr>
            <a:picLocks noChangeAspect="1"/>
          </p:cNvPicPr>
          <p:nvPr/>
        </p:nvPicPr>
        <p:blipFill>
          <a:blip r:embed="rId19"/>
          <a:stretch>
            <a:fillRect/>
          </a:stretch>
        </p:blipFill>
        <p:spPr>
          <a:xfrm>
            <a:off x="215613" y="3084449"/>
            <a:ext cx="2487728" cy="425981"/>
          </a:xfrm>
          <a:prstGeom prst="rect">
            <a:avLst/>
          </a:prstGeom>
        </p:spPr>
      </p:pic>
      <p:sp>
        <p:nvSpPr>
          <p:cNvPr id="88" name="TextBox 87">
            <a:extLst>
              <a:ext uri="{FF2B5EF4-FFF2-40B4-BE49-F238E27FC236}">
                <a16:creationId xmlns:a16="http://schemas.microsoft.com/office/drawing/2014/main" id="{8D90636C-D8A5-E8A0-D01F-D5BE62215891}"/>
              </a:ext>
            </a:extLst>
          </p:cNvPr>
          <p:cNvSpPr txBox="1"/>
          <p:nvPr/>
        </p:nvSpPr>
        <p:spPr>
          <a:xfrm>
            <a:off x="5645206" y="5456694"/>
            <a:ext cx="1888659" cy="225896"/>
          </a:xfrm>
          <a:prstGeom prst="rect">
            <a:avLst/>
          </a:prstGeom>
          <a:noFill/>
        </p:spPr>
        <p:txBody>
          <a:bodyPr wrap="none" rtlCol="0">
            <a:spAutoFit/>
          </a:bodyPr>
          <a:lstStyle/>
          <a:p>
            <a:r>
              <a:rPr lang="en-US" sz="868">
                <a:hlinkClick r:id="rId20"/>
              </a:rPr>
              <a:t>BenQ RP6503/RP8603 User manual</a:t>
            </a:r>
            <a:endParaRPr lang="en-US" sz="868"/>
          </a:p>
        </p:txBody>
      </p:sp>
      <p:grpSp>
        <p:nvGrpSpPr>
          <p:cNvPr id="14" name="Group 13">
            <a:extLst>
              <a:ext uri="{FF2B5EF4-FFF2-40B4-BE49-F238E27FC236}">
                <a16:creationId xmlns:a16="http://schemas.microsoft.com/office/drawing/2014/main" id="{8DC4DEBF-B551-FF26-88A8-2C163A595C63}"/>
              </a:ext>
            </a:extLst>
          </p:cNvPr>
          <p:cNvGrpSpPr/>
          <p:nvPr/>
        </p:nvGrpSpPr>
        <p:grpSpPr>
          <a:xfrm>
            <a:off x="525006" y="4171528"/>
            <a:ext cx="1957808" cy="1430342"/>
            <a:chOff x="531703" y="3512121"/>
            <a:chExt cx="1957808" cy="1673882"/>
          </a:xfrm>
        </p:grpSpPr>
        <p:sp>
          <p:nvSpPr>
            <p:cNvPr id="40" name="TextBox 39">
              <a:extLst>
                <a:ext uri="{FF2B5EF4-FFF2-40B4-BE49-F238E27FC236}">
                  <a16:creationId xmlns:a16="http://schemas.microsoft.com/office/drawing/2014/main" id="{7514EB9F-A143-5FAC-FDBE-92F0F78D3662}"/>
                </a:ext>
              </a:extLst>
            </p:cNvPr>
            <p:cNvSpPr txBox="1"/>
            <p:nvPr/>
          </p:nvSpPr>
          <p:spPr>
            <a:xfrm>
              <a:off x="531703" y="4955171"/>
              <a:ext cx="1833971" cy="230832"/>
            </a:xfrm>
            <a:prstGeom prst="rect">
              <a:avLst/>
            </a:prstGeom>
            <a:noFill/>
          </p:spPr>
          <p:txBody>
            <a:bodyPr wrap="square" lIns="91440" tIns="45720" rIns="91440" bIns="45720" rtlCol="0" anchor="t">
              <a:spAutoFit/>
            </a:bodyPr>
            <a:lstStyle/>
            <a:p>
              <a:pPr algn="ctr"/>
              <a:endParaRPr lang="en-US" sz="900"/>
            </a:p>
          </p:txBody>
        </p:sp>
        <p:grpSp>
          <p:nvGrpSpPr>
            <p:cNvPr id="45" name="Group 44">
              <a:extLst>
                <a:ext uri="{FF2B5EF4-FFF2-40B4-BE49-F238E27FC236}">
                  <a16:creationId xmlns:a16="http://schemas.microsoft.com/office/drawing/2014/main" id="{5A74ADCC-9848-ABAC-2D7A-F3F02CB96926}"/>
                </a:ext>
              </a:extLst>
            </p:cNvPr>
            <p:cNvGrpSpPr/>
            <p:nvPr/>
          </p:nvGrpSpPr>
          <p:grpSpPr>
            <a:xfrm>
              <a:off x="1183841" y="3512121"/>
              <a:ext cx="1305670" cy="297911"/>
              <a:chOff x="1996893" y="3348743"/>
              <a:chExt cx="2104859" cy="480259"/>
            </a:xfrm>
          </p:grpSpPr>
          <p:pic>
            <p:nvPicPr>
              <p:cNvPr id="13" name="Graphic 12" descr="Badge 1 with solid fill">
                <a:extLst>
                  <a:ext uri="{FF2B5EF4-FFF2-40B4-BE49-F238E27FC236}">
                    <a16:creationId xmlns:a16="http://schemas.microsoft.com/office/drawing/2014/main" id="{20841454-3540-0F12-0F4E-1C04BD547A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6893" y="3348743"/>
                <a:ext cx="457200" cy="457200"/>
              </a:xfrm>
              <a:prstGeom prst="rect">
                <a:avLst/>
              </a:prstGeom>
            </p:spPr>
          </p:pic>
          <p:pic>
            <p:nvPicPr>
              <p:cNvPr id="17" name="Graphic 16" descr="Badge with solid fill">
                <a:extLst>
                  <a:ext uri="{FF2B5EF4-FFF2-40B4-BE49-F238E27FC236}">
                    <a16:creationId xmlns:a16="http://schemas.microsoft.com/office/drawing/2014/main" id="{39A0B693-F543-2B3D-42F1-904A90E2E5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47881" y="3348743"/>
                <a:ext cx="457200" cy="457200"/>
              </a:xfrm>
              <a:prstGeom prst="rect">
                <a:avLst/>
              </a:prstGeom>
            </p:spPr>
          </p:pic>
          <p:pic>
            <p:nvPicPr>
              <p:cNvPr id="19" name="Graphic 18" descr="Badge 3 with solid fill">
                <a:extLst>
                  <a:ext uri="{FF2B5EF4-FFF2-40B4-BE49-F238E27FC236}">
                    <a16:creationId xmlns:a16="http://schemas.microsoft.com/office/drawing/2014/main" id="{C3DA97DF-170C-A56A-6BBC-B068F00F0C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88354" y="3356375"/>
                <a:ext cx="461918" cy="461918"/>
              </a:xfrm>
              <a:prstGeom prst="rect">
                <a:avLst/>
              </a:prstGeom>
            </p:spPr>
          </p:pic>
          <p:pic>
            <p:nvPicPr>
              <p:cNvPr id="21" name="Graphic 20" descr="Badge 4 with solid fill">
                <a:extLst>
                  <a:ext uri="{FF2B5EF4-FFF2-40B4-BE49-F238E27FC236}">
                    <a16:creationId xmlns:a16="http://schemas.microsoft.com/office/drawing/2014/main" id="{6B5AF8FB-C52B-DB75-D3C0-2DAF44CE5F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19106" y="3348743"/>
                <a:ext cx="461665" cy="461665"/>
              </a:xfrm>
              <a:prstGeom prst="rect">
                <a:avLst/>
              </a:prstGeom>
            </p:spPr>
          </p:pic>
          <p:pic>
            <p:nvPicPr>
              <p:cNvPr id="25" name="Graphic 24" descr="Badge 6 with solid fill">
                <a:extLst>
                  <a:ext uri="{FF2B5EF4-FFF2-40B4-BE49-F238E27FC236}">
                    <a16:creationId xmlns:a16="http://schemas.microsoft.com/office/drawing/2014/main" id="{DD9221BC-024D-5266-6CD8-28290B32D9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44552" y="3371802"/>
                <a:ext cx="457200" cy="457200"/>
              </a:xfrm>
              <a:prstGeom prst="rect">
                <a:avLst/>
              </a:prstGeom>
            </p:spPr>
          </p:pic>
          <p:pic>
            <p:nvPicPr>
              <p:cNvPr id="30" name="Graphic 29" descr="Badge 5 with solid fill">
                <a:extLst>
                  <a:ext uri="{FF2B5EF4-FFF2-40B4-BE49-F238E27FC236}">
                    <a16:creationId xmlns:a16="http://schemas.microsoft.com/office/drawing/2014/main" id="{9389D33E-2A24-18B4-A74C-A649D6648F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34062" y="3371802"/>
                <a:ext cx="457200" cy="457200"/>
              </a:xfrm>
              <a:prstGeom prst="rect">
                <a:avLst/>
              </a:prstGeom>
            </p:spPr>
          </p:pic>
        </p:grpSp>
      </p:grpSp>
      <p:pic>
        <p:nvPicPr>
          <p:cNvPr id="110" name="Picture 109" descr="A white arrow pointing up to a computer screen&#10;&#10;Description automatically generated">
            <a:extLst>
              <a:ext uri="{FF2B5EF4-FFF2-40B4-BE49-F238E27FC236}">
                <a16:creationId xmlns:a16="http://schemas.microsoft.com/office/drawing/2014/main" id="{1223D18A-A27E-A108-A4C1-806284CB5646}"/>
              </a:ext>
            </a:extLst>
          </p:cNvPr>
          <p:cNvPicPr>
            <a:picLocks noChangeAspect="1"/>
          </p:cNvPicPr>
          <p:nvPr/>
        </p:nvPicPr>
        <p:blipFill>
          <a:blip r:embed="rId21"/>
          <a:stretch>
            <a:fillRect/>
          </a:stretch>
        </p:blipFill>
        <p:spPr>
          <a:xfrm>
            <a:off x="5578221" y="4000522"/>
            <a:ext cx="169773" cy="170164"/>
          </a:xfrm>
          <a:prstGeom prst="ellipse">
            <a:avLst/>
          </a:prstGeom>
        </p:spPr>
      </p:pic>
      <p:pic>
        <p:nvPicPr>
          <p:cNvPr id="111" name="Picture 110" descr="A black background with white squares&#10;&#10;Description automatically generated">
            <a:extLst>
              <a:ext uri="{FF2B5EF4-FFF2-40B4-BE49-F238E27FC236}">
                <a16:creationId xmlns:a16="http://schemas.microsoft.com/office/drawing/2014/main" id="{B4660C52-A636-A6B7-A0D9-4B3CFA710816}"/>
              </a:ext>
            </a:extLst>
          </p:cNvPr>
          <p:cNvPicPr>
            <a:picLocks/>
          </p:cNvPicPr>
          <p:nvPr/>
        </p:nvPicPr>
        <p:blipFill>
          <a:blip r:embed="rId22"/>
          <a:stretch>
            <a:fillRect/>
          </a:stretch>
        </p:blipFill>
        <p:spPr>
          <a:xfrm>
            <a:off x="5580042" y="4184846"/>
            <a:ext cx="170164" cy="170164"/>
          </a:xfrm>
          <a:prstGeom prst="ellipse">
            <a:avLst/>
          </a:prstGeom>
        </p:spPr>
      </p:pic>
      <p:pic>
        <p:nvPicPr>
          <p:cNvPr id="112" name="Picture 111" descr="A white and black logo&#10;&#10;Description automatically generated">
            <a:extLst>
              <a:ext uri="{FF2B5EF4-FFF2-40B4-BE49-F238E27FC236}">
                <a16:creationId xmlns:a16="http://schemas.microsoft.com/office/drawing/2014/main" id="{BBCAFC52-4D92-1421-4C00-85C81DDE6E15}"/>
              </a:ext>
            </a:extLst>
          </p:cNvPr>
          <p:cNvPicPr>
            <a:picLocks/>
          </p:cNvPicPr>
          <p:nvPr/>
        </p:nvPicPr>
        <p:blipFill>
          <a:blip r:embed="rId23"/>
          <a:stretch>
            <a:fillRect/>
          </a:stretch>
        </p:blipFill>
        <p:spPr>
          <a:xfrm>
            <a:off x="5581495" y="4712156"/>
            <a:ext cx="170164" cy="170164"/>
          </a:xfrm>
          <a:prstGeom prst="ellipse">
            <a:avLst/>
          </a:prstGeom>
        </p:spPr>
      </p:pic>
      <p:pic>
        <p:nvPicPr>
          <p:cNvPr id="113" name="Picture 112" descr="A white question mark in a circle&#10;&#10;Description automatically generated">
            <a:extLst>
              <a:ext uri="{FF2B5EF4-FFF2-40B4-BE49-F238E27FC236}">
                <a16:creationId xmlns:a16="http://schemas.microsoft.com/office/drawing/2014/main" id="{1BDC461B-C8A7-373C-3A95-F3ADA4B2A19B}"/>
              </a:ext>
            </a:extLst>
          </p:cNvPr>
          <p:cNvPicPr>
            <a:picLocks noChangeAspect="1"/>
          </p:cNvPicPr>
          <p:nvPr/>
        </p:nvPicPr>
        <p:blipFill>
          <a:blip r:embed="rId24"/>
          <a:stretch>
            <a:fillRect/>
          </a:stretch>
        </p:blipFill>
        <p:spPr>
          <a:xfrm rot="21120000">
            <a:off x="5580185" y="4897230"/>
            <a:ext cx="170458" cy="170164"/>
          </a:xfrm>
          <a:prstGeom prst="ellipse">
            <a:avLst/>
          </a:prstGeom>
        </p:spPr>
      </p:pic>
      <p:sp>
        <p:nvSpPr>
          <p:cNvPr id="118" name="TextBox 117">
            <a:extLst>
              <a:ext uri="{FF2B5EF4-FFF2-40B4-BE49-F238E27FC236}">
                <a16:creationId xmlns:a16="http://schemas.microsoft.com/office/drawing/2014/main" id="{992B77C7-E8F6-7C67-F8F3-75036E80256F}"/>
              </a:ext>
            </a:extLst>
          </p:cNvPr>
          <p:cNvSpPr txBox="1"/>
          <p:nvPr/>
        </p:nvSpPr>
        <p:spPr>
          <a:xfrm>
            <a:off x="856072" y="1705524"/>
            <a:ext cx="201884" cy="208647"/>
          </a:xfrm>
          <a:prstGeom prst="rect">
            <a:avLst/>
          </a:prstGeom>
          <a:solidFill>
            <a:schemeClr val="accent2">
              <a:lumMod val="60000"/>
              <a:lumOff val="40000"/>
            </a:schemeClr>
          </a:solidFill>
        </p:spPr>
        <p:txBody>
          <a:bodyPr wrap="square" rtlCol="0">
            <a:spAutoFit/>
          </a:bodyPr>
          <a:lstStyle/>
          <a:p>
            <a:pPr algn="ctr"/>
            <a:r>
              <a:rPr lang="en-US" sz="756" b="1">
                <a:solidFill>
                  <a:schemeClr val="accent2">
                    <a:lumMod val="75000"/>
                  </a:schemeClr>
                </a:solidFill>
              </a:rPr>
              <a:t>A</a:t>
            </a:r>
          </a:p>
        </p:txBody>
      </p:sp>
      <p:sp>
        <p:nvSpPr>
          <p:cNvPr id="119" name="TextBox 118">
            <a:extLst>
              <a:ext uri="{FF2B5EF4-FFF2-40B4-BE49-F238E27FC236}">
                <a16:creationId xmlns:a16="http://schemas.microsoft.com/office/drawing/2014/main" id="{C366EB67-5449-00FB-66BF-E488C8C394FD}"/>
              </a:ext>
            </a:extLst>
          </p:cNvPr>
          <p:cNvSpPr txBox="1"/>
          <p:nvPr/>
        </p:nvSpPr>
        <p:spPr>
          <a:xfrm>
            <a:off x="1341483" y="1711937"/>
            <a:ext cx="201884" cy="208647"/>
          </a:xfrm>
          <a:prstGeom prst="rect">
            <a:avLst/>
          </a:prstGeom>
          <a:solidFill>
            <a:schemeClr val="accent2">
              <a:lumMod val="60000"/>
              <a:lumOff val="40000"/>
            </a:schemeClr>
          </a:solidFill>
        </p:spPr>
        <p:txBody>
          <a:bodyPr wrap="square" rtlCol="0">
            <a:spAutoFit/>
          </a:bodyPr>
          <a:lstStyle/>
          <a:p>
            <a:pPr algn="ctr"/>
            <a:r>
              <a:rPr lang="en-US" sz="756" b="1">
                <a:solidFill>
                  <a:schemeClr val="accent2">
                    <a:lumMod val="75000"/>
                  </a:schemeClr>
                </a:solidFill>
              </a:rPr>
              <a:t>B</a:t>
            </a:r>
          </a:p>
        </p:txBody>
      </p:sp>
      <p:sp>
        <p:nvSpPr>
          <p:cNvPr id="120" name="TextBox 119">
            <a:extLst>
              <a:ext uri="{FF2B5EF4-FFF2-40B4-BE49-F238E27FC236}">
                <a16:creationId xmlns:a16="http://schemas.microsoft.com/office/drawing/2014/main" id="{62EAB14F-16B0-5BE0-42D1-599AE1A796A0}"/>
              </a:ext>
            </a:extLst>
          </p:cNvPr>
          <p:cNvSpPr txBox="1"/>
          <p:nvPr/>
        </p:nvSpPr>
        <p:spPr>
          <a:xfrm>
            <a:off x="1908538" y="1711937"/>
            <a:ext cx="201884" cy="208647"/>
          </a:xfrm>
          <a:prstGeom prst="rect">
            <a:avLst/>
          </a:prstGeom>
          <a:solidFill>
            <a:schemeClr val="accent2">
              <a:lumMod val="60000"/>
              <a:lumOff val="40000"/>
            </a:schemeClr>
          </a:solidFill>
        </p:spPr>
        <p:txBody>
          <a:bodyPr wrap="square" rtlCol="0">
            <a:spAutoFit/>
          </a:bodyPr>
          <a:lstStyle/>
          <a:p>
            <a:pPr algn="ctr"/>
            <a:r>
              <a:rPr lang="en-US" sz="756" b="1">
                <a:solidFill>
                  <a:schemeClr val="accent2">
                    <a:lumMod val="75000"/>
                  </a:schemeClr>
                </a:solidFill>
              </a:rPr>
              <a:t>C</a:t>
            </a:r>
          </a:p>
        </p:txBody>
      </p:sp>
      <p:pic>
        <p:nvPicPr>
          <p:cNvPr id="123" name="Picture 122" descr="A close-up of a stylus&#10;&#10;Description automatically generated">
            <a:extLst>
              <a:ext uri="{FF2B5EF4-FFF2-40B4-BE49-F238E27FC236}">
                <a16:creationId xmlns:a16="http://schemas.microsoft.com/office/drawing/2014/main" id="{575D527B-F000-182B-680D-AA0BF9BCE1A4}"/>
              </a:ext>
            </a:extLst>
          </p:cNvPr>
          <p:cNvPicPr>
            <a:picLocks noChangeAspect="1"/>
          </p:cNvPicPr>
          <p:nvPr/>
        </p:nvPicPr>
        <p:blipFill>
          <a:blip r:embed="rId25"/>
          <a:stretch>
            <a:fillRect/>
          </a:stretch>
        </p:blipFill>
        <p:spPr>
          <a:xfrm flipH="1">
            <a:off x="6137763" y="715071"/>
            <a:ext cx="197121" cy="173780"/>
          </a:xfrm>
          <a:prstGeom prst="rect">
            <a:avLst/>
          </a:prstGeom>
        </p:spPr>
      </p:pic>
      <p:sp>
        <p:nvSpPr>
          <p:cNvPr id="8" name="TextBox 7">
            <a:extLst>
              <a:ext uri="{FF2B5EF4-FFF2-40B4-BE49-F238E27FC236}">
                <a16:creationId xmlns:a16="http://schemas.microsoft.com/office/drawing/2014/main" id="{6B13D468-6C52-6563-6E01-A8C90E81B3A6}"/>
              </a:ext>
            </a:extLst>
          </p:cNvPr>
          <p:cNvSpPr txBox="1"/>
          <p:nvPr/>
        </p:nvSpPr>
        <p:spPr>
          <a:xfrm>
            <a:off x="216856" y="2762567"/>
            <a:ext cx="723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accent2">
                    <a:lumMod val="75000"/>
                  </a:schemeClr>
                </a:solidFill>
              </a:rPr>
              <a:t>1.</a:t>
            </a:r>
          </a:p>
        </p:txBody>
      </p:sp>
      <p:sp>
        <p:nvSpPr>
          <p:cNvPr id="11" name="TextBox 10">
            <a:extLst>
              <a:ext uri="{FF2B5EF4-FFF2-40B4-BE49-F238E27FC236}">
                <a16:creationId xmlns:a16="http://schemas.microsoft.com/office/drawing/2014/main" id="{784FB740-F472-F336-5880-49B17BD07063}"/>
              </a:ext>
            </a:extLst>
          </p:cNvPr>
          <p:cNvSpPr txBox="1"/>
          <p:nvPr/>
        </p:nvSpPr>
        <p:spPr>
          <a:xfrm>
            <a:off x="216965" y="4039476"/>
            <a:ext cx="723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accent2">
                    <a:lumMod val="75000"/>
                  </a:schemeClr>
                </a:solidFill>
              </a:rPr>
              <a:t>2.</a:t>
            </a:r>
          </a:p>
        </p:txBody>
      </p:sp>
    </p:spTree>
    <p:extLst>
      <p:ext uri="{BB962C8B-B14F-4D97-AF65-F5344CB8AC3E}">
        <p14:creationId xmlns:p14="http://schemas.microsoft.com/office/powerpoint/2010/main" val="2112758300"/>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3">
            <a:extLst>
              <a:ext uri="{FF2B5EF4-FFF2-40B4-BE49-F238E27FC236}">
                <a16:creationId xmlns:a16="http://schemas.microsoft.com/office/drawing/2014/main" id="{59C74862-B55E-9BBE-A2D3-BE27996DC263}"/>
              </a:ext>
            </a:extLst>
          </p:cNvPr>
          <p:cNvSpPr/>
          <p:nvPr/>
        </p:nvSpPr>
        <p:spPr>
          <a:xfrm>
            <a:off x="5404497" y="1843088"/>
            <a:ext cx="1926930" cy="1604775"/>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rcular blue circle with icons&#10;&#10;Description automatically generated">
            <a:extLst>
              <a:ext uri="{FF2B5EF4-FFF2-40B4-BE49-F238E27FC236}">
                <a16:creationId xmlns:a16="http://schemas.microsoft.com/office/drawing/2014/main" id="{128DF65B-D940-B14C-B068-1B760285305D}"/>
              </a:ext>
            </a:extLst>
          </p:cNvPr>
          <p:cNvPicPr>
            <a:picLocks noChangeAspect="1"/>
          </p:cNvPicPr>
          <p:nvPr/>
        </p:nvPicPr>
        <p:blipFill>
          <a:blip r:embed="rId4"/>
          <a:stretch>
            <a:fillRect/>
          </a:stretch>
        </p:blipFill>
        <p:spPr>
          <a:xfrm>
            <a:off x="220487" y="600505"/>
            <a:ext cx="2812691" cy="2877886"/>
          </a:xfrm>
          <a:prstGeom prst="rect">
            <a:avLst/>
          </a:prstGeom>
        </p:spPr>
      </p:pic>
      <p:grpSp>
        <p:nvGrpSpPr>
          <p:cNvPr id="4" name="object 3">
            <a:extLst>
              <a:ext uri="{FF2B5EF4-FFF2-40B4-BE49-F238E27FC236}">
                <a16:creationId xmlns:a16="http://schemas.microsoft.com/office/drawing/2014/main" id="{6C2B7F1C-F44C-62E6-B304-5A06E5BAF4AC}"/>
              </a:ext>
            </a:extLst>
          </p:cNvPr>
          <p:cNvGrpSpPr/>
          <p:nvPr/>
        </p:nvGrpSpPr>
        <p:grpSpPr>
          <a:xfrm>
            <a:off x="158144" y="183166"/>
            <a:ext cx="7302522" cy="4959983"/>
            <a:chOff x="186065" y="968951"/>
            <a:chExt cx="7154857" cy="3011283"/>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146072" y="236814"/>
            <a:ext cx="7302522" cy="397801"/>
          </a:xfrm>
          <a:prstGeom prst="rect">
            <a:avLst/>
          </a:prstGeom>
          <a:noFill/>
        </p:spPr>
        <p:txBody>
          <a:bodyPr wrap="square" rtlCol="0">
            <a:spAutoFit/>
          </a:bodyPr>
          <a:lstStyle/>
          <a:p>
            <a:pPr algn="ctr"/>
            <a:r>
              <a:rPr lang="en-US" sz="1985">
                <a:solidFill>
                  <a:schemeClr val="bg1"/>
                </a:solidFill>
              </a:rPr>
              <a:t>Operating the BenQ Board Floating Controls </a:t>
            </a:r>
          </a:p>
        </p:txBody>
      </p:sp>
      <p:sp>
        <p:nvSpPr>
          <p:cNvPr id="9" name="Rounded Rectangle 8">
            <a:extLst>
              <a:ext uri="{FF2B5EF4-FFF2-40B4-BE49-F238E27FC236}">
                <a16:creationId xmlns:a16="http://schemas.microsoft.com/office/drawing/2014/main" id="{D12CD891-F0EA-FD1C-12A5-AE7E4F26B82A}"/>
              </a:ext>
            </a:extLst>
          </p:cNvPr>
          <p:cNvSpPr/>
          <p:nvPr/>
        </p:nvSpPr>
        <p:spPr>
          <a:xfrm>
            <a:off x="3259532" y="912378"/>
            <a:ext cx="4077960" cy="869165"/>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11" name="TextBox 10">
            <a:extLst>
              <a:ext uri="{FF2B5EF4-FFF2-40B4-BE49-F238E27FC236}">
                <a16:creationId xmlns:a16="http://schemas.microsoft.com/office/drawing/2014/main" id="{0E42D1AA-534E-644B-D447-D5A852D00D34}"/>
              </a:ext>
            </a:extLst>
          </p:cNvPr>
          <p:cNvSpPr txBox="1"/>
          <p:nvPr/>
        </p:nvSpPr>
        <p:spPr>
          <a:xfrm>
            <a:off x="3252998" y="914172"/>
            <a:ext cx="4130374" cy="830997"/>
          </a:xfrm>
          <a:prstGeom prst="rect">
            <a:avLst/>
          </a:prstGeom>
          <a:noFill/>
        </p:spPr>
        <p:txBody>
          <a:bodyPr wrap="square" lIns="91440" tIns="45720" rIns="91440" bIns="45720" rtlCol="0" anchor="t">
            <a:spAutoFit/>
          </a:bodyPr>
          <a:lstStyle/>
          <a:p>
            <a:r>
              <a:rPr lang="en-US" sz="1200"/>
              <a:t>To begin, make sure the </a:t>
            </a:r>
            <a:r>
              <a:rPr lang="en-US" sz="1200" b="1" i="1"/>
              <a:t>board is powered </a:t>
            </a:r>
            <a:r>
              <a:rPr lang="en-US" sz="1200"/>
              <a:t>on and </a:t>
            </a:r>
            <a:r>
              <a:rPr lang="en-US" sz="1200" b="1" i="1"/>
              <a:t>press the screen with two fingers</a:t>
            </a:r>
            <a:r>
              <a:rPr lang="en-US" sz="1200"/>
              <a:t> until this circular control button appears – it is easily </a:t>
            </a:r>
            <a:r>
              <a:rPr lang="en-US" sz="1200" b="1" i="1"/>
              <a:t>draggable</a:t>
            </a:r>
            <a:r>
              <a:rPr lang="en-US" sz="1200"/>
              <a:t> to any position on the board. You can use your finger or one of the provided board pens. </a:t>
            </a:r>
          </a:p>
        </p:txBody>
      </p:sp>
      <p:sp>
        <p:nvSpPr>
          <p:cNvPr id="16" name="Rounded Rectangle 15">
            <a:extLst>
              <a:ext uri="{FF2B5EF4-FFF2-40B4-BE49-F238E27FC236}">
                <a16:creationId xmlns:a16="http://schemas.microsoft.com/office/drawing/2014/main" id="{D6BC3662-EC6C-15A3-EA0B-BC7A1047FE67}"/>
              </a:ext>
            </a:extLst>
          </p:cNvPr>
          <p:cNvSpPr/>
          <p:nvPr/>
        </p:nvSpPr>
        <p:spPr>
          <a:xfrm>
            <a:off x="3251156" y="659147"/>
            <a:ext cx="4086812" cy="20421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a:solidFill>
                  <a:schemeClr val="tx1"/>
                </a:solidFill>
              </a:rPr>
              <a:t>Do not use ink markers on this board!</a:t>
            </a:r>
          </a:p>
        </p:txBody>
      </p:sp>
      <p:grpSp>
        <p:nvGrpSpPr>
          <p:cNvPr id="25" name="Group 24">
            <a:extLst>
              <a:ext uri="{FF2B5EF4-FFF2-40B4-BE49-F238E27FC236}">
                <a16:creationId xmlns:a16="http://schemas.microsoft.com/office/drawing/2014/main" id="{46DA2D07-0235-3C7E-AF3B-68131A74334C}"/>
              </a:ext>
            </a:extLst>
          </p:cNvPr>
          <p:cNvGrpSpPr/>
          <p:nvPr/>
        </p:nvGrpSpPr>
        <p:grpSpPr>
          <a:xfrm>
            <a:off x="3229888" y="1843614"/>
            <a:ext cx="2132629" cy="1684819"/>
            <a:chOff x="6537060" y="1793175"/>
            <a:chExt cx="690407" cy="2367483"/>
          </a:xfrm>
          <a:solidFill>
            <a:schemeClr val="accent2">
              <a:lumMod val="75000"/>
            </a:schemeClr>
          </a:solidFill>
        </p:grpSpPr>
        <p:sp>
          <p:nvSpPr>
            <p:cNvPr id="57" name="Rounded Rectangle 56">
              <a:extLst>
                <a:ext uri="{FF2B5EF4-FFF2-40B4-BE49-F238E27FC236}">
                  <a16:creationId xmlns:a16="http://schemas.microsoft.com/office/drawing/2014/main" id="{FAF5CFB2-9667-C9D7-2B0C-832B2EA2527D}"/>
                </a:ext>
              </a:extLst>
            </p:cNvPr>
            <p:cNvSpPr/>
            <p:nvPr/>
          </p:nvSpPr>
          <p:spPr>
            <a:xfrm>
              <a:off x="6537060" y="1793175"/>
              <a:ext cx="690407" cy="2297165"/>
            </a:xfrm>
            <a:prstGeom prst="roundRect">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82" name="TextBox 81">
              <a:extLst>
                <a:ext uri="{FF2B5EF4-FFF2-40B4-BE49-F238E27FC236}">
                  <a16:creationId xmlns:a16="http://schemas.microsoft.com/office/drawing/2014/main" id="{B9C89FE6-9A15-A3AD-23F6-EB91BACA11B0}"/>
                </a:ext>
              </a:extLst>
            </p:cNvPr>
            <p:cNvSpPr txBox="1"/>
            <p:nvPr/>
          </p:nvSpPr>
          <p:spPr>
            <a:xfrm>
              <a:off x="6628884" y="1856141"/>
              <a:ext cx="554044" cy="432484"/>
            </a:xfrm>
            <a:prstGeom prst="rect">
              <a:avLst/>
            </a:prstGeom>
            <a:grpFill/>
          </p:spPr>
          <p:txBody>
            <a:bodyPr wrap="square" lIns="91440" tIns="45720" rIns="91440" bIns="45720" rtlCol="0" anchor="t">
              <a:spAutoFit/>
            </a:bodyPr>
            <a:lstStyle/>
            <a:p>
              <a:pPr algn="r"/>
              <a:r>
                <a:rPr lang="en-US" sz="1400" i="1">
                  <a:solidFill>
                    <a:schemeClr val="bg1"/>
                  </a:solidFill>
                </a:rPr>
                <a:t>Start/Hide Controls</a:t>
              </a:r>
            </a:p>
          </p:txBody>
        </p:sp>
        <p:sp>
          <p:nvSpPr>
            <p:cNvPr id="99" name="TextBox 98">
              <a:extLst>
                <a:ext uri="{FF2B5EF4-FFF2-40B4-BE49-F238E27FC236}">
                  <a16:creationId xmlns:a16="http://schemas.microsoft.com/office/drawing/2014/main" id="{774117D0-687E-23DA-8DBF-4F3ECD3C6120}"/>
                </a:ext>
              </a:extLst>
            </p:cNvPr>
            <p:cNvSpPr txBox="1"/>
            <p:nvPr/>
          </p:nvSpPr>
          <p:spPr>
            <a:xfrm>
              <a:off x="6550612" y="2214483"/>
              <a:ext cx="662392" cy="1946175"/>
            </a:xfrm>
            <a:prstGeom prst="rect">
              <a:avLst/>
            </a:prstGeom>
            <a:noFill/>
          </p:spPr>
          <p:txBody>
            <a:bodyPr wrap="square" lIns="91440" tIns="45720" rIns="91440" bIns="45720" rtlCol="0" anchor="t">
              <a:spAutoFit/>
            </a:bodyPr>
            <a:lstStyle/>
            <a:p>
              <a:pPr algn="ctr"/>
              <a:r>
                <a:rPr lang="en-US" sz="1050" dirty="0">
                  <a:solidFill>
                    <a:schemeClr val="bg1"/>
                  </a:solidFill>
                </a:rPr>
                <a:t>Click the pencil to begin using the tools. While in use the pencil becomes an “X”. </a:t>
              </a:r>
            </a:p>
            <a:p>
              <a:pPr algn="ctr"/>
              <a:endParaRPr lang="en-US" sz="1050" dirty="0">
                <a:solidFill>
                  <a:schemeClr val="bg1"/>
                </a:solidFill>
              </a:endParaRPr>
            </a:p>
            <a:p>
              <a:pPr algn="ctr"/>
              <a:r>
                <a:rPr lang="en-US" sz="1050" dirty="0">
                  <a:solidFill>
                    <a:schemeClr val="bg1"/>
                  </a:solidFill>
                </a:rPr>
                <a:t>Clicking the “X” ends the session and makes the controls disappear or minimize to the center pencil icon only.</a:t>
              </a:r>
            </a:p>
          </p:txBody>
        </p:sp>
        <p:cxnSp>
          <p:nvCxnSpPr>
            <p:cNvPr id="97" name="Straight Connector 96">
              <a:extLst>
                <a:ext uri="{FF2B5EF4-FFF2-40B4-BE49-F238E27FC236}">
                  <a16:creationId xmlns:a16="http://schemas.microsoft.com/office/drawing/2014/main" id="{D3490C0F-C012-7751-CCA0-EF221BDFFBE3}"/>
                </a:ext>
              </a:extLst>
            </p:cNvPr>
            <p:cNvCxnSpPr>
              <a:cxnSpLocks/>
            </p:cNvCxnSpPr>
            <p:nvPr/>
          </p:nvCxnSpPr>
          <p:spPr>
            <a:xfrm>
              <a:off x="6677145" y="2251646"/>
              <a:ext cx="509631" cy="0"/>
            </a:xfrm>
            <a:prstGeom prst="line">
              <a:avLst/>
            </a:prstGeom>
            <a:grpFill/>
            <a:ln>
              <a:solidFill>
                <a:schemeClr val="bg2"/>
              </a:solidFill>
            </a:ln>
          </p:spPr>
          <p:style>
            <a:lnRef idx="2">
              <a:schemeClr val="accent1"/>
            </a:lnRef>
            <a:fillRef idx="0">
              <a:schemeClr val="accent1"/>
            </a:fillRef>
            <a:effectRef idx="1">
              <a:schemeClr val="accent1"/>
            </a:effectRef>
            <a:fontRef idx="minor">
              <a:schemeClr val="tx1"/>
            </a:fontRef>
          </p:style>
        </p:cxnSp>
      </p:grpSp>
      <p:pic>
        <p:nvPicPr>
          <p:cNvPr id="76" name="Picture 75" descr="A white pencil on a blue background&#10;&#10;Description automatically generated">
            <a:extLst>
              <a:ext uri="{FF2B5EF4-FFF2-40B4-BE49-F238E27FC236}">
                <a16:creationId xmlns:a16="http://schemas.microsoft.com/office/drawing/2014/main" id="{93B521EA-5BF0-045A-F16D-40F8F687BF81}"/>
              </a:ext>
            </a:extLst>
          </p:cNvPr>
          <p:cNvPicPr>
            <a:picLocks noChangeAspect="1"/>
          </p:cNvPicPr>
          <p:nvPr/>
        </p:nvPicPr>
        <p:blipFill rotWithShape="1">
          <a:blip r:embed="rId5"/>
          <a:srcRect l="2986" r="7730" b="2"/>
          <a:stretch/>
        </p:blipFill>
        <p:spPr>
          <a:xfrm>
            <a:off x="3315588" y="1889970"/>
            <a:ext cx="283606" cy="28360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nvGrpSpPr>
          <p:cNvPr id="12" name="Group 11">
            <a:extLst>
              <a:ext uri="{FF2B5EF4-FFF2-40B4-BE49-F238E27FC236}">
                <a16:creationId xmlns:a16="http://schemas.microsoft.com/office/drawing/2014/main" id="{02FCECDA-D8F8-112D-6C86-CFA9F829FFE4}"/>
              </a:ext>
            </a:extLst>
          </p:cNvPr>
          <p:cNvGrpSpPr/>
          <p:nvPr/>
        </p:nvGrpSpPr>
        <p:grpSpPr>
          <a:xfrm>
            <a:off x="5419377" y="1929664"/>
            <a:ext cx="1965424" cy="730137"/>
            <a:chOff x="6745365" y="1910253"/>
            <a:chExt cx="3335987" cy="1177047"/>
          </a:xfrm>
        </p:grpSpPr>
        <p:sp>
          <p:nvSpPr>
            <p:cNvPr id="14" name="TextBox 13">
              <a:extLst>
                <a:ext uri="{FF2B5EF4-FFF2-40B4-BE49-F238E27FC236}">
                  <a16:creationId xmlns:a16="http://schemas.microsoft.com/office/drawing/2014/main" id="{4187472D-FFFA-A3E8-A561-88AED9746C6B}"/>
                </a:ext>
              </a:extLst>
            </p:cNvPr>
            <p:cNvSpPr txBox="1"/>
            <p:nvPr/>
          </p:nvSpPr>
          <p:spPr>
            <a:xfrm>
              <a:off x="6745365" y="2194205"/>
              <a:ext cx="3335987" cy="893095"/>
            </a:xfrm>
            <a:prstGeom prst="rect">
              <a:avLst/>
            </a:prstGeom>
            <a:noFill/>
          </p:spPr>
          <p:txBody>
            <a:bodyPr wrap="square" lIns="91440" tIns="45720" rIns="91440" bIns="45720" rtlCol="0" anchor="t">
              <a:spAutoFit/>
            </a:bodyPr>
            <a:lstStyle/>
            <a:p>
              <a:pPr algn="ctr"/>
              <a:r>
                <a:rPr lang="en-US" sz="1000" i="1"/>
                <a:t>To learn more, click the QR code, or scan it with your mobile device camera.</a:t>
              </a:r>
              <a:endParaRPr lang="en-US"/>
            </a:p>
          </p:txBody>
        </p:sp>
        <p:pic>
          <p:nvPicPr>
            <p:cNvPr id="17" name="Graphic 16" descr="Information with solid fill">
              <a:extLst>
                <a:ext uri="{FF2B5EF4-FFF2-40B4-BE49-F238E27FC236}">
                  <a16:creationId xmlns:a16="http://schemas.microsoft.com/office/drawing/2014/main" id="{6552E333-1EA9-8829-228E-DC45005B97C0}"/>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6794316" y="1910253"/>
              <a:ext cx="471006" cy="442575"/>
            </a:xfrm>
            <a:prstGeom prst="rect">
              <a:avLst/>
            </a:prstGeom>
          </p:spPr>
        </p:pic>
      </p:grpSp>
      <p:pic>
        <p:nvPicPr>
          <p:cNvPr id="108" name="Picture 107" descr="A close-up of a stylus&#10;&#10;Description automatically generated">
            <a:extLst>
              <a:ext uri="{FF2B5EF4-FFF2-40B4-BE49-F238E27FC236}">
                <a16:creationId xmlns:a16="http://schemas.microsoft.com/office/drawing/2014/main" id="{70CC2390-36F9-99CD-C2A1-B6AC52225465}"/>
              </a:ext>
            </a:extLst>
          </p:cNvPr>
          <p:cNvPicPr>
            <a:picLocks noChangeAspect="1"/>
          </p:cNvPicPr>
          <p:nvPr/>
        </p:nvPicPr>
        <p:blipFill>
          <a:blip r:embed="rId8"/>
          <a:stretch>
            <a:fillRect/>
          </a:stretch>
        </p:blipFill>
        <p:spPr>
          <a:xfrm flipH="1">
            <a:off x="6387473" y="659795"/>
            <a:ext cx="310582" cy="308956"/>
          </a:xfrm>
          <a:prstGeom prst="rect">
            <a:avLst/>
          </a:prstGeom>
        </p:spPr>
      </p:pic>
      <p:pic>
        <p:nvPicPr>
          <p:cNvPr id="3" name="Picture 2" descr="A qr code with a few black squares&#10;&#10;Description automatically generated">
            <a:extLst>
              <a:ext uri="{FF2B5EF4-FFF2-40B4-BE49-F238E27FC236}">
                <a16:creationId xmlns:a16="http://schemas.microsoft.com/office/drawing/2014/main" id="{C46C5BD9-986C-3DF6-94FD-B93DB445B159}"/>
              </a:ext>
            </a:extLst>
          </p:cNvPr>
          <p:cNvPicPr>
            <a:picLocks noChangeAspect="1"/>
          </p:cNvPicPr>
          <p:nvPr/>
        </p:nvPicPr>
        <p:blipFill>
          <a:blip r:embed="rId9"/>
          <a:stretch>
            <a:fillRect/>
          </a:stretch>
        </p:blipFill>
        <p:spPr>
          <a:xfrm>
            <a:off x="6104713" y="2719987"/>
            <a:ext cx="625436" cy="634789"/>
          </a:xfrm>
          <a:prstGeom prst="rect">
            <a:avLst/>
          </a:prstGeom>
        </p:spPr>
      </p:pic>
      <p:grpSp>
        <p:nvGrpSpPr>
          <p:cNvPr id="34" name="Group 33">
            <a:extLst>
              <a:ext uri="{FF2B5EF4-FFF2-40B4-BE49-F238E27FC236}">
                <a16:creationId xmlns:a16="http://schemas.microsoft.com/office/drawing/2014/main" id="{92F7CD10-B4B3-3FFD-E247-0ABF232DABFD}"/>
              </a:ext>
            </a:extLst>
          </p:cNvPr>
          <p:cNvGrpSpPr/>
          <p:nvPr/>
        </p:nvGrpSpPr>
        <p:grpSpPr>
          <a:xfrm>
            <a:off x="233644" y="3474925"/>
            <a:ext cx="7228640" cy="1529658"/>
            <a:chOff x="59278" y="3562485"/>
            <a:chExt cx="7228640" cy="1529658"/>
          </a:xfrm>
        </p:grpSpPr>
        <p:grpSp>
          <p:nvGrpSpPr>
            <p:cNvPr id="10" name="Group 9">
              <a:extLst>
                <a:ext uri="{FF2B5EF4-FFF2-40B4-BE49-F238E27FC236}">
                  <a16:creationId xmlns:a16="http://schemas.microsoft.com/office/drawing/2014/main" id="{C0F0CB71-0669-3650-F865-D736BFF95CB2}"/>
                </a:ext>
              </a:extLst>
            </p:cNvPr>
            <p:cNvGrpSpPr/>
            <p:nvPr/>
          </p:nvGrpSpPr>
          <p:grpSpPr>
            <a:xfrm>
              <a:off x="59278" y="3586713"/>
              <a:ext cx="953249" cy="1505430"/>
              <a:chOff x="222712" y="3617337"/>
              <a:chExt cx="953249" cy="1505430"/>
            </a:xfrm>
          </p:grpSpPr>
          <p:sp>
            <p:nvSpPr>
              <p:cNvPr id="60" name="Rounded Rectangle 59">
                <a:extLst>
                  <a:ext uri="{FF2B5EF4-FFF2-40B4-BE49-F238E27FC236}">
                    <a16:creationId xmlns:a16="http://schemas.microsoft.com/office/drawing/2014/main" id="{DF3DF211-2F8F-6848-3CDC-FDE8423B4196}"/>
                  </a:ext>
                </a:extLst>
              </p:cNvPr>
              <p:cNvSpPr/>
              <p:nvPr/>
            </p:nvSpPr>
            <p:spPr>
              <a:xfrm>
                <a:off x="237818" y="3722580"/>
                <a:ext cx="895073" cy="1341623"/>
              </a:xfrm>
              <a:prstGeom prst="round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pic>
            <p:nvPicPr>
              <p:cNvPr id="77" name="Picture 76" descr="A white line on a blue background&#10;&#10;Description automatically generated">
                <a:extLst>
                  <a:ext uri="{FF2B5EF4-FFF2-40B4-BE49-F238E27FC236}">
                    <a16:creationId xmlns:a16="http://schemas.microsoft.com/office/drawing/2014/main" id="{ED361AD9-364C-01B0-1A26-91C65F52B145}"/>
                  </a:ext>
                </a:extLst>
              </p:cNvPr>
              <p:cNvPicPr>
                <a:picLocks noChangeAspect="1"/>
              </p:cNvPicPr>
              <p:nvPr/>
            </p:nvPicPr>
            <p:blipFill>
              <a:blip r:embed="rId10"/>
              <a:stretch>
                <a:fillRect/>
              </a:stretch>
            </p:blipFill>
            <p:spPr>
              <a:xfrm>
                <a:off x="222712" y="3617337"/>
                <a:ext cx="273457" cy="274904"/>
              </a:xfrm>
              <a:prstGeom prst="ellipse">
                <a:avLst/>
              </a:prstGeom>
            </p:spPr>
          </p:pic>
          <p:cxnSp>
            <p:nvCxnSpPr>
              <p:cNvPr id="89" name="Straight Connector 88">
                <a:extLst>
                  <a:ext uri="{FF2B5EF4-FFF2-40B4-BE49-F238E27FC236}">
                    <a16:creationId xmlns:a16="http://schemas.microsoft.com/office/drawing/2014/main" id="{449D0690-54F3-DA61-0799-DDFC9E21C8A6}"/>
                  </a:ext>
                </a:extLst>
              </p:cNvPr>
              <p:cNvCxnSpPr/>
              <p:nvPr/>
            </p:nvCxnSpPr>
            <p:spPr>
              <a:xfrm>
                <a:off x="401163" y="4079656"/>
                <a:ext cx="689387" cy="36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5" name="TextBox 104">
                <a:extLst>
                  <a:ext uri="{FF2B5EF4-FFF2-40B4-BE49-F238E27FC236}">
                    <a16:creationId xmlns:a16="http://schemas.microsoft.com/office/drawing/2014/main" id="{64DBF6AF-C29E-BDF0-FDCE-CD96F4E9B8D6}"/>
                  </a:ext>
                </a:extLst>
              </p:cNvPr>
              <p:cNvSpPr txBox="1"/>
              <p:nvPr/>
            </p:nvSpPr>
            <p:spPr>
              <a:xfrm>
                <a:off x="266574" y="4228804"/>
                <a:ext cx="861202" cy="893963"/>
              </a:xfrm>
              <a:prstGeom prst="rect">
                <a:avLst/>
              </a:prstGeom>
              <a:noFill/>
            </p:spPr>
            <p:txBody>
              <a:bodyPr wrap="square" rtlCol="0">
                <a:spAutoFit/>
              </a:bodyPr>
              <a:lstStyle/>
              <a:p>
                <a:pPr algn="ctr"/>
                <a:r>
                  <a:rPr lang="en-US" sz="744"/>
                  <a:t>Use the pen to draw or annotate on a blank board or a board with displayed content.</a:t>
                </a:r>
              </a:p>
            </p:txBody>
          </p:sp>
          <p:sp>
            <p:nvSpPr>
              <p:cNvPr id="87" name="TextBox 86">
                <a:extLst>
                  <a:ext uri="{FF2B5EF4-FFF2-40B4-BE49-F238E27FC236}">
                    <a16:creationId xmlns:a16="http://schemas.microsoft.com/office/drawing/2014/main" id="{2BE1C00D-40FA-4EFF-7FED-5B96B81A709E}"/>
                  </a:ext>
                </a:extLst>
              </p:cNvPr>
              <p:cNvSpPr txBox="1"/>
              <p:nvPr/>
            </p:nvSpPr>
            <p:spPr>
              <a:xfrm>
                <a:off x="673632" y="3886303"/>
                <a:ext cx="502329" cy="209440"/>
              </a:xfrm>
              <a:prstGeom prst="rect">
                <a:avLst/>
              </a:prstGeom>
              <a:noFill/>
            </p:spPr>
            <p:txBody>
              <a:bodyPr wrap="square" rtlCol="0">
                <a:spAutoFit/>
              </a:bodyPr>
              <a:lstStyle/>
              <a:p>
                <a:pPr algn="r"/>
                <a:r>
                  <a:rPr lang="en-US" sz="868" i="1"/>
                  <a:t>Pen</a:t>
                </a:r>
              </a:p>
            </p:txBody>
          </p:sp>
        </p:grpSp>
        <p:grpSp>
          <p:nvGrpSpPr>
            <p:cNvPr id="15" name="Group 14">
              <a:extLst>
                <a:ext uri="{FF2B5EF4-FFF2-40B4-BE49-F238E27FC236}">
                  <a16:creationId xmlns:a16="http://schemas.microsoft.com/office/drawing/2014/main" id="{69596574-229A-43CE-DC6E-74707570A61F}"/>
                </a:ext>
              </a:extLst>
            </p:cNvPr>
            <p:cNvGrpSpPr/>
            <p:nvPr/>
          </p:nvGrpSpPr>
          <p:grpSpPr>
            <a:xfrm>
              <a:off x="950602" y="3581765"/>
              <a:ext cx="906670" cy="1434820"/>
              <a:chOff x="1123855" y="3629421"/>
              <a:chExt cx="906670" cy="1434820"/>
            </a:xfrm>
          </p:grpSpPr>
          <p:grpSp>
            <p:nvGrpSpPr>
              <p:cNvPr id="20" name="Group 19">
                <a:extLst>
                  <a:ext uri="{FF2B5EF4-FFF2-40B4-BE49-F238E27FC236}">
                    <a16:creationId xmlns:a16="http://schemas.microsoft.com/office/drawing/2014/main" id="{B0B2DFD3-6B6F-0991-184C-42A92C42E775}"/>
                  </a:ext>
                </a:extLst>
              </p:cNvPr>
              <p:cNvGrpSpPr/>
              <p:nvPr/>
            </p:nvGrpSpPr>
            <p:grpSpPr>
              <a:xfrm>
                <a:off x="1123855" y="3742954"/>
                <a:ext cx="906670" cy="1321287"/>
                <a:chOff x="882615" y="2851378"/>
                <a:chExt cx="836479" cy="1598199"/>
              </a:xfrm>
            </p:grpSpPr>
            <p:sp>
              <p:nvSpPr>
                <p:cNvPr id="53" name="Rounded Rectangle 52">
                  <a:extLst>
                    <a:ext uri="{FF2B5EF4-FFF2-40B4-BE49-F238E27FC236}">
                      <a16:creationId xmlns:a16="http://schemas.microsoft.com/office/drawing/2014/main" id="{71EB15AD-E116-145D-83E3-0DBE1FB574F5}"/>
                    </a:ext>
                  </a:extLst>
                </p:cNvPr>
                <p:cNvSpPr/>
                <p:nvPr/>
              </p:nvSpPr>
              <p:spPr>
                <a:xfrm>
                  <a:off x="924995" y="2851378"/>
                  <a:ext cx="794099" cy="1598199"/>
                </a:xfrm>
                <a:prstGeom prst="round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84" name="TextBox 83">
                  <a:extLst>
                    <a:ext uri="{FF2B5EF4-FFF2-40B4-BE49-F238E27FC236}">
                      <a16:creationId xmlns:a16="http://schemas.microsoft.com/office/drawing/2014/main" id="{9AAA07FD-30CA-84FF-3D90-3C7AC40B518F}"/>
                    </a:ext>
                  </a:extLst>
                </p:cNvPr>
                <p:cNvSpPr txBox="1"/>
                <p:nvPr/>
              </p:nvSpPr>
              <p:spPr>
                <a:xfrm>
                  <a:off x="882615" y="2999589"/>
                  <a:ext cx="705642" cy="225896"/>
                </a:xfrm>
                <a:prstGeom prst="rect">
                  <a:avLst/>
                </a:prstGeom>
                <a:noFill/>
              </p:spPr>
              <p:txBody>
                <a:bodyPr wrap="none" rtlCol="0">
                  <a:spAutoFit/>
                </a:bodyPr>
                <a:lstStyle/>
                <a:p>
                  <a:pPr algn="r"/>
                  <a:r>
                    <a:rPr lang="en-US" sz="868" i="1"/>
                    <a:t>Highlighter</a:t>
                  </a:r>
                </a:p>
              </p:txBody>
            </p:sp>
            <p:cxnSp>
              <p:nvCxnSpPr>
                <p:cNvPr id="90" name="Straight Connector 89">
                  <a:extLst>
                    <a:ext uri="{FF2B5EF4-FFF2-40B4-BE49-F238E27FC236}">
                      <a16:creationId xmlns:a16="http://schemas.microsoft.com/office/drawing/2014/main" id="{2AEA071F-BFF0-2D49-515E-1073407A7D12}"/>
                    </a:ext>
                  </a:extLst>
                </p:cNvPr>
                <p:cNvCxnSpPr/>
                <p:nvPr/>
              </p:nvCxnSpPr>
              <p:spPr>
                <a:xfrm>
                  <a:off x="1092460" y="3211922"/>
                  <a:ext cx="621164" cy="3969"/>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3AD2C863-D58D-E967-BE7C-6F8DD458C1EA}"/>
                    </a:ext>
                  </a:extLst>
                </p:cNvPr>
                <p:cNvSpPr txBox="1"/>
                <p:nvPr/>
              </p:nvSpPr>
              <p:spPr>
                <a:xfrm>
                  <a:off x="926220" y="3345761"/>
                  <a:ext cx="791835" cy="1087718"/>
                </a:xfrm>
                <a:prstGeom prst="rect">
                  <a:avLst/>
                </a:prstGeom>
                <a:noFill/>
              </p:spPr>
              <p:txBody>
                <a:bodyPr wrap="square" rtlCol="0">
                  <a:spAutoFit/>
                </a:bodyPr>
                <a:lstStyle/>
                <a:p>
                  <a:pPr algn="ctr"/>
                  <a:r>
                    <a:rPr lang="en-US" sz="744" dirty="0"/>
                    <a:t>Highlight areas on the board to emphasize displayed content either drawn or displayed on the board.</a:t>
                  </a:r>
                </a:p>
              </p:txBody>
            </p:sp>
          </p:grpSp>
          <p:pic>
            <p:nvPicPr>
              <p:cNvPr id="73" name="Picture 72" descr="A white line on a blue background&#10;&#10;Description automatically generated">
                <a:extLst>
                  <a:ext uri="{FF2B5EF4-FFF2-40B4-BE49-F238E27FC236}">
                    <a16:creationId xmlns:a16="http://schemas.microsoft.com/office/drawing/2014/main" id="{ABEECD35-7BD6-71E8-E213-6642E2959564}"/>
                  </a:ext>
                </a:extLst>
              </p:cNvPr>
              <p:cNvPicPr>
                <a:picLocks/>
              </p:cNvPicPr>
              <p:nvPr/>
            </p:nvPicPr>
            <p:blipFill>
              <a:blip r:embed="rId11"/>
              <a:stretch>
                <a:fillRect/>
              </a:stretch>
            </p:blipFill>
            <p:spPr>
              <a:xfrm>
                <a:off x="1138027" y="3629421"/>
                <a:ext cx="273342" cy="277032"/>
              </a:xfrm>
              <a:prstGeom prst="ellipse">
                <a:avLst/>
              </a:prstGeom>
            </p:spPr>
          </p:pic>
        </p:grpSp>
        <p:grpSp>
          <p:nvGrpSpPr>
            <p:cNvPr id="19" name="Group 18">
              <a:extLst>
                <a:ext uri="{FF2B5EF4-FFF2-40B4-BE49-F238E27FC236}">
                  <a16:creationId xmlns:a16="http://schemas.microsoft.com/office/drawing/2014/main" id="{3B01AB43-6EE5-8D48-DA0D-A38C4944F44F}"/>
                </a:ext>
              </a:extLst>
            </p:cNvPr>
            <p:cNvGrpSpPr/>
            <p:nvPr/>
          </p:nvGrpSpPr>
          <p:grpSpPr>
            <a:xfrm>
              <a:off x="1887620" y="3599095"/>
              <a:ext cx="913384" cy="1423650"/>
              <a:chOff x="1995903" y="3629422"/>
              <a:chExt cx="913384" cy="1423650"/>
            </a:xfrm>
          </p:grpSpPr>
          <p:grpSp>
            <p:nvGrpSpPr>
              <p:cNvPr id="21" name="Group 20">
                <a:extLst>
                  <a:ext uri="{FF2B5EF4-FFF2-40B4-BE49-F238E27FC236}">
                    <a16:creationId xmlns:a16="http://schemas.microsoft.com/office/drawing/2014/main" id="{7283B8FD-36CE-3622-3BDF-3CEB7A74ED97}"/>
                  </a:ext>
                </a:extLst>
              </p:cNvPr>
              <p:cNvGrpSpPr/>
              <p:nvPr/>
            </p:nvGrpSpPr>
            <p:grpSpPr>
              <a:xfrm>
                <a:off x="1997102" y="3722687"/>
                <a:ext cx="912185" cy="1330385"/>
                <a:chOff x="1722813" y="2851378"/>
                <a:chExt cx="821913" cy="1434913"/>
              </a:xfrm>
            </p:grpSpPr>
            <p:sp>
              <p:nvSpPr>
                <p:cNvPr id="46" name="Rounded Rectangle 45">
                  <a:extLst>
                    <a:ext uri="{FF2B5EF4-FFF2-40B4-BE49-F238E27FC236}">
                      <a16:creationId xmlns:a16="http://schemas.microsoft.com/office/drawing/2014/main" id="{31F8B3BC-69EB-B585-937C-13EB75A9BA72}"/>
                    </a:ext>
                  </a:extLst>
                </p:cNvPr>
                <p:cNvSpPr/>
                <p:nvPr/>
              </p:nvSpPr>
              <p:spPr>
                <a:xfrm>
                  <a:off x="1722836" y="2851378"/>
                  <a:ext cx="794099" cy="1434913"/>
                </a:xfrm>
                <a:prstGeom prst="round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86" name="TextBox 85">
                  <a:extLst>
                    <a:ext uri="{FF2B5EF4-FFF2-40B4-BE49-F238E27FC236}">
                      <a16:creationId xmlns:a16="http://schemas.microsoft.com/office/drawing/2014/main" id="{D25FBCCB-54B3-929B-7533-39A14B4505DE}"/>
                    </a:ext>
                  </a:extLst>
                </p:cNvPr>
                <p:cNvSpPr txBox="1"/>
                <p:nvPr/>
              </p:nvSpPr>
              <p:spPr>
                <a:xfrm>
                  <a:off x="1722813" y="2993062"/>
                  <a:ext cx="821913" cy="243645"/>
                </a:xfrm>
                <a:prstGeom prst="rect">
                  <a:avLst/>
                </a:prstGeom>
                <a:noFill/>
              </p:spPr>
              <p:txBody>
                <a:bodyPr wrap="square" rtlCol="0">
                  <a:spAutoFit/>
                </a:bodyPr>
                <a:lstStyle/>
                <a:p>
                  <a:pPr algn="r"/>
                  <a:r>
                    <a:rPr lang="en-US" sz="868" i="1"/>
                    <a:t>Laser pointer</a:t>
                  </a:r>
                </a:p>
              </p:txBody>
            </p:sp>
            <p:cxnSp>
              <p:nvCxnSpPr>
                <p:cNvPr id="91" name="Straight Connector 90">
                  <a:extLst>
                    <a:ext uri="{FF2B5EF4-FFF2-40B4-BE49-F238E27FC236}">
                      <a16:creationId xmlns:a16="http://schemas.microsoft.com/office/drawing/2014/main" id="{C71D33A6-E612-1211-6E08-36FAE52635D1}"/>
                    </a:ext>
                  </a:extLst>
                </p:cNvPr>
                <p:cNvCxnSpPr/>
                <p:nvPr/>
              </p:nvCxnSpPr>
              <p:spPr>
                <a:xfrm>
                  <a:off x="1883095" y="3209139"/>
                  <a:ext cx="621164" cy="3969"/>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3541F58F-6816-3279-8446-66497D2D2F92}"/>
                    </a:ext>
                  </a:extLst>
                </p:cNvPr>
                <p:cNvSpPr txBox="1"/>
                <p:nvPr/>
              </p:nvSpPr>
              <p:spPr>
                <a:xfrm>
                  <a:off x="1743527" y="3227544"/>
                  <a:ext cx="774827" cy="593652"/>
                </a:xfrm>
                <a:prstGeom prst="rect">
                  <a:avLst/>
                </a:prstGeom>
                <a:noFill/>
              </p:spPr>
              <p:txBody>
                <a:bodyPr wrap="square" rtlCol="0">
                  <a:spAutoFit/>
                </a:bodyPr>
                <a:lstStyle/>
                <a:p>
                  <a:pPr algn="ctr"/>
                  <a:r>
                    <a:rPr lang="en-US" sz="744"/>
                    <a:t>Use this tool to highlight things without making a mark.</a:t>
                  </a:r>
                </a:p>
              </p:txBody>
            </p:sp>
          </p:grpSp>
          <p:pic>
            <p:nvPicPr>
              <p:cNvPr id="68" name="Picture 67" descr="A white paper clip on a blue background&#10;&#10;Description automatically generated">
                <a:extLst>
                  <a:ext uri="{FF2B5EF4-FFF2-40B4-BE49-F238E27FC236}">
                    <a16:creationId xmlns:a16="http://schemas.microsoft.com/office/drawing/2014/main" id="{CAC11D3B-7B4E-1313-5420-B0FDC6E1D622}"/>
                  </a:ext>
                </a:extLst>
              </p:cNvPr>
              <p:cNvPicPr>
                <a:picLocks/>
              </p:cNvPicPr>
              <p:nvPr/>
            </p:nvPicPr>
            <p:blipFill rotWithShape="1">
              <a:blip r:embed="rId12"/>
              <a:srcRect l="14179" r="3297"/>
              <a:stretch/>
            </p:blipFill>
            <p:spPr>
              <a:xfrm>
                <a:off x="1995903" y="3629422"/>
                <a:ext cx="273322" cy="277032"/>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grpSp>
          <p:nvGrpSpPr>
            <p:cNvPr id="27" name="Group 26">
              <a:extLst>
                <a:ext uri="{FF2B5EF4-FFF2-40B4-BE49-F238E27FC236}">
                  <a16:creationId xmlns:a16="http://schemas.microsoft.com/office/drawing/2014/main" id="{5DE22878-2160-1749-B27B-724C682A8BFA}"/>
                </a:ext>
              </a:extLst>
            </p:cNvPr>
            <p:cNvGrpSpPr/>
            <p:nvPr/>
          </p:nvGrpSpPr>
          <p:grpSpPr>
            <a:xfrm>
              <a:off x="2757125" y="3562485"/>
              <a:ext cx="949312" cy="1456050"/>
              <a:chOff x="2895727" y="3610141"/>
              <a:chExt cx="949312" cy="1456050"/>
            </a:xfrm>
          </p:grpSpPr>
          <p:sp>
            <p:nvSpPr>
              <p:cNvPr id="55" name="Rounded Rectangle 54">
                <a:extLst>
                  <a:ext uri="{FF2B5EF4-FFF2-40B4-BE49-F238E27FC236}">
                    <a16:creationId xmlns:a16="http://schemas.microsoft.com/office/drawing/2014/main" id="{85F19D9A-E8D8-4206-65D6-D149C3A98829}"/>
                  </a:ext>
                </a:extLst>
              </p:cNvPr>
              <p:cNvSpPr/>
              <p:nvPr/>
            </p:nvSpPr>
            <p:spPr>
              <a:xfrm>
                <a:off x="2908458" y="3726631"/>
                <a:ext cx="881316" cy="1339560"/>
              </a:xfrm>
              <a:prstGeom prst="round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83" name="TextBox 82">
                <a:extLst>
                  <a:ext uri="{FF2B5EF4-FFF2-40B4-BE49-F238E27FC236}">
                    <a16:creationId xmlns:a16="http://schemas.microsoft.com/office/drawing/2014/main" id="{5A627DED-52C9-5CB5-2C8E-EC0E7589C7BE}"/>
                  </a:ext>
                </a:extLst>
              </p:cNvPr>
              <p:cNvSpPr txBox="1"/>
              <p:nvPr/>
            </p:nvSpPr>
            <p:spPr>
              <a:xfrm>
                <a:off x="3190223" y="3878732"/>
                <a:ext cx="654816" cy="209440"/>
              </a:xfrm>
              <a:prstGeom prst="rect">
                <a:avLst/>
              </a:prstGeom>
              <a:noFill/>
            </p:spPr>
            <p:txBody>
              <a:bodyPr wrap="square" rtlCol="0">
                <a:spAutoFit/>
              </a:bodyPr>
              <a:lstStyle/>
              <a:p>
                <a:pPr algn="r"/>
                <a:r>
                  <a:rPr lang="en-US" sz="868" i="1"/>
                  <a:t>Eraser</a:t>
                </a:r>
              </a:p>
            </p:txBody>
          </p:sp>
          <p:cxnSp>
            <p:nvCxnSpPr>
              <p:cNvPr id="92" name="Straight Connector 91">
                <a:extLst>
                  <a:ext uri="{FF2B5EF4-FFF2-40B4-BE49-F238E27FC236}">
                    <a16:creationId xmlns:a16="http://schemas.microsoft.com/office/drawing/2014/main" id="{A2DF5029-FF81-FA7E-3D6D-A81047045F2E}"/>
                  </a:ext>
                </a:extLst>
              </p:cNvPr>
              <p:cNvCxnSpPr/>
              <p:nvPr/>
            </p:nvCxnSpPr>
            <p:spPr>
              <a:xfrm>
                <a:off x="3073551" y="4068034"/>
                <a:ext cx="689387" cy="36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5AB551D7-01F8-A02D-1973-E751F16E6F06}"/>
                  </a:ext>
                </a:extLst>
              </p:cNvPr>
              <p:cNvSpPr txBox="1"/>
              <p:nvPr/>
            </p:nvSpPr>
            <p:spPr>
              <a:xfrm>
                <a:off x="2950427" y="4100711"/>
                <a:ext cx="839567" cy="828840"/>
              </a:xfrm>
              <a:prstGeom prst="rect">
                <a:avLst/>
              </a:prstGeom>
              <a:noFill/>
            </p:spPr>
            <p:txBody>
              <a:bodyPr wrap="square" rtlCol="0">
                <a:spAutoFit/>
              </a:bodyPr>
              <a:lstStyle/>
              <a:p>
                <a:pPr algn="ctr"/>
                <a:r>
                  <a:rPr lang="en-US" sz="744"/>
                  <a:t>Erase the whole screen or just specific marks made on the screen.</a:t>
                </a:r>
              </a:p>
            </p:txBody>
          </p:sp>
          <p:pic>
            <p:nvPicPr>
              <p:cNvPr id="78" name="Picture 77" descr="A white rectangle on a blue background&#10;&#10;Description automatically generated">
                <a:extLst>
                  <a:ext uri="{FF2B5EF4-FFF2-40B4-BE49-F238E27FC236}">
                    <a16:creationId xmlns:a16="http://schemas.microsoft.com/office/drawing/2014/main" id="{0822DB9B-F7CF-4112-E9C2-2D534DCF1779}"/>
                  </a:ext>
                </a:extLst>
              </p:cNvPr>
              <p:cNvPicPr>
                <a:picLocks/>
              </p:cNvPicPr>
              <p:nvPr/>
            </p:nvPicPr>
            <p:blipFill rotWithShape="1">
              <a:blip r:embed="rId13"/>
              <a:srcRect r="2440" b="1"/>
              <a:stretch/>
            </p:blipFill>
            <p:spPr>
              <a:xfrm>
                <a:off x="2895727" y="3610141"/>
                <a:ext cx="275881" cy="27260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grpSp>
          <p:nvGrpSpPr>
            <p:cNvPr id="29" name="Group 28">
              <a:extLst>
                <a:ext uri="{FF2B5EF4-FFF2-40B4-BE49-F238E27FC236}">
                  <a16:creationId xmlns:a16="http://schemas.microsoft.com/office/drawing/2014/main" id="{3364A181-8FA2-A82B-A786-6D4D7178453C}"/>
                </a:ext>
              </a:extLst>
            </p:cNvPr>
            <p:cNvGrpSpPr/>
            <p:nvPr/>
          </p:nvGrpSpPr>
          <p:grpSpPr>
            <a:xfrm>
              <a:off x="3630986" y="3576309"/>
              <a:ext cx="913688" cy="1446584"/>
              <a:chOff x="3171865" y="3593639"/>
              <a:chExt cx="913688" cy="1446584"/>
            </a:xfrm>
          </p:grpSpPr>
          <p:cxnSp>
            <p:nvCxnSpPr>
              <p:cNvPr id="93" name="Straight Connector 92">
                <a:extLst>
                  <a:ext uri="{FF2B5EF4-FFF2-40B4-BE49-F238E27FC236}">
                    <a16:creationId xmlns:a16="http://schemas.microsoft.com/office/drawing/2014/main" id="{0EAB3207-CFFA-F2EC-BE7B-533FB10E0D6C}"/>
                  </a:ext>
                </a:extLst>
              </p:cNvPr>
              <p:cNvCxnSpPr/>
              <p:nvPr/>
            </p:nvCxnSpPr>
            <p:spPr>
              <a:xfrm>
                <a:off x="3316150" y="4061895"/>
                <a:ext cx="689387" cy="36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7EFE2A85-66AF-F3EF-E79F-3B79EBFF329C}"/>
                  </a:ext>
                </a:extLst>
              </p:cNvPr>
              <p:cNvGrpSpPr/>
              <p:nvPr/>
            </p:nvGrpSpPr>
            <p:grpSpPr>
              <a:xfrm>
                <a:off x="3171865" y="3593639"/>
                <a:ext cx="913688" cy="1446584"/>
                <a:chOff x="3730607" y="3610968"/>
                <a:chExt cx="913688" cy="1446584"/>
              </a:xfrm>
            </p:grpSpPr>
            <p:sp>
              <p:nvSpPr>
                <p:cNvPr id="85" name="TextBox 84">
                  <a:extLst>
                    <a:ext uri="{FF2B5EF4-FFF2-40B4-BE49-F238E27FC236}">
                      <a16:creationId xmlns:a16="http://schemas.microsoft.com/office/drawing/2014/main" id="{EDAAFF4D-8361-6184-2AF1-9D7E91E3E186}"/>
                    </a:ext>
                  </a:extLst>
                </p:cNvPr>
                <p:cNvSpPr txBox="1"/>
                <p:nvPr/>
              </p:nvSpPr>
              <p:spPr>
                <a:xfrm>
                  <a:off x="3733814" y="3884765"/>
                  <a:ext cx="873875" cy="209440"/>
                </a:xfrm>
                <a:prstGeom prst="rect">
                  <a:avLst/>
                </a:prstGeom>
                <a:noFill/>
              </p:spPr>
              <p:txBody>
                <a:bodyPr wrap="none" rtlCol="0">
                  <a:spAutoFit/>
                </a:bodyPr>
                <a:lstStyle/>
                <a:p>
                  <a:pPr algn="ctr"/>
                  <a:r>
                    <a:rPr lang="en-US" sz="868" i="1"/>
                    <a:t>More tools…</a:t>
                  </a:r>
                </a:p>
              </p:txBody>
            </p:sp>
            <p:sp>
              <p:nvSpPr>
                <p:cNvPr id="54" name="Rounded Rectangle 53">
                  <a:extLst>
                    <a:ext uri="{FF2B5EF4-FFF2-40B4-BE49-F238E27FC236}">
                      <a16:creationId xmlns:a16="http://schemas.microsoft.com/office/drawing/2014/main" id="{F261E8F5-845C-15DB-0B0C-76565E5563CC}"/>
                    </a:ext>
                  </a:extLst>
                </p:cNvPr>
                <p:cNvSpPr/>
                <p:nvPr/>
              </p:nvSpPr>
              <p:spPr>
                <a:xfrm>
                  <a:off x="3730607" y="3722580"/>
                  <a:ext cx="881315" cy="1334972"/>
                </a:xfrm>
                <a:prstGeom prst="round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106" name="TextBox 105">
                  <a:extLst>
                    <a:ext uri="{FF2B5EF4-FFF2-40B4-BE49-F238E27FC236}">
                      <a16:creationId xmlns:a16="http://schemas.microsoft.com/office/drawing/2014/main" id="{96168E2C-5160-A6C9-A4D3-6153546F4275}"/>
                    </a:ext>
                  </a:extLst>
                </p:cNvPr>
                <p:cNvSpPr txBox="1"/>
                <p:nvPr/>
              </p:nvSpPr>
              <p:spPr>
                <a:xfrm>
                  <a:off x="3797334" y="4100027"/>
                  <a:ext cx="846961" cy="616488"/>
                </a:xfrm>
                <a:prstGeom prst="rect">
                  <a:avLst/>
                </a:prstGeom>
                <a:noFill/>
              </p:spPr>
              <p:txBody>
                <a:bodyPr wrap="square" rtlCol="0">
                  <a:spAutoFit/>
                </a:bodyPr>
                <a:lstStyle/>
                <a:p>
                  <a:pPr algn="ctr"/>
                  <a:r>
                    <a:rPr lang="en-US" sz="744"/>
                    <a:t>Additional tools include a calculator, timer, ruler, protractor, </a:t>
                  </a:r>
                </a:p>
              </p:txBody>
            </p:sp>
            <p:pic>
              <p:nvPicPr>
                <p:cNvPr id="70" name="Picture 69" descr="A white line on a blue background&#10;&#10;Description automatically generated">
                  <a:extLst>
                    <a:ext uri="{FF2B5EF4-FFF2-40B4-BE49-F238E27FC236}">
                      <a16:creationId xmlns:a16="http://schemas.microsoft.com/office/drawing/2014/main" id="{E38E33C0-C30B-2E50-44A2-776838F8C3D4}"/>
                    </a:ext>
                  </a:extLst>
                </p:cNvPr>
                <p:cNvPicPr>
                  <a:picLocks/>
                </p:cNvPicPr>
                <p:nvPr/>
              </p:nvPicPr>
              <p:blipFill rotWithShape="1">
                <a:blip r:embed="rId14"/>
                <a:srcRect l="6229" r="4297"/>
                <a:stretch/>
              </p:blipFill>
              <p:spPr>
                <a:xfrm>
                  <a:off x="3769988" y="3610968"/>
                  <a:ext cx="273324" cy="2727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grpSp>
        <p:grpSp>
          <p:nvGrpSpPr>
            <p:cNvPr id="30" name="Group 29">
              <a:extLst>
                <a:ext uri="{FF2B5EF4-FFF2-40B4-BE49-F238E27FC236}">
                  <a16:creationId xmlns:a16="http://schemas.microsoft.com/office/drawing/2014/main" id="{817B0643-C6D5-8AAA-418B-04EEE73164F2}"/>
                </a:ext>
              </a:extLst>
            </p:cNvPr>
            <p:cNvGrpSpPr/>
            <p:nvPr/>
          </p:nvGrpSpPr>
          <p:grpSpPr>
            <a:xfrm>
              <a:off x="4517396" y="3568978"/>
              <a:ext cx="958066" cy="1468224"/>
              <a:chOff x="4608354" y="3612301"/>
              <a:chExt cx="958066" cy="1468224"/>
            </a:xfrm>
          </p:grpSpPr>
          <p:sp>
            <p:nvSpPr>
              <p:cNvPr id="56" name="Rounded Rectangle 55">
                <a:extLst>
                  <a:ext uri="{FF2B5EF4-FFF2-40B4-BE49-F238E27FC236}">
                    <a16:creationId xmlns:a16="http://schemas.microsoft.com/office/drawing/2014/main" id="{594A3966-8E43-1B6C-99F5-686E7116BB99}"/>
                  </a:ext>
                </a:extLst>
              </p:cNvPr>
              <p:cNvSpPr/>
              <p:nvPr/>
            </p:nvSpPr>
            <p:spPr>
              <a:xfrm>
                <a:off x="4636062" y="3722580"/>
                <a:ext cx="881315" cy="1344148"/>
              </a:xfrm>
              <a:prstGeom prst="round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79" name="TextBox 78">
                <a:extLst>
                  <a:ext uri="{FF2B5EF4-FFF2-40B4-BE49-F238E27FC236}">
                    <a16:creationId xmlns:a16="http://schemas.microsoft.com/office/drawing/2014/main" id="{E67DF643-CBEF-48BB-8109-6ECCB7685A01}"/>
                  </a:ext>
                </a:extLst>
              </p:cNvPr>
              <p:cNvSpPr txBox="1"/>
              <p:nvPr/>
            </p:nvSpPr>
            <p:spPr>
              <a:xfrm>
                <a:off x="4942311" y="3888406"/>
                <a:ext cx="624109" cy="209440"/>
              </a:xfrm>
              <a:prstGeom prst="rect">
                <a:avLst/>
              </a:prstGeom>
              <a:noFill/>
            </p:spPr>
            <p:txBody>
              <a:bodyPr wrap="square" rtlCol="0">
                <a:spAutoFit/>
              </a:bodyPr>
              <a:lstStyle/>
              <a:p>
                <a:pPr algn="r"/>
                <a:r>
                  <a:rPr lang="en-US" sz="868" i="1"/>
                  <a:t>Record</a:t>
                </a:r>
              </a:p>
            </p:txBody>
          </p:sp>
          <p:cxnSp>
            <p:nvCxnSpPr>
              <p:cNvPr id="94" name="Straight Connector 93">
                <a:extLst>
                  <a:ext uri="{FF2B5EF4-FFF2-40B4-BE49-F238E27FC236}">
                    <a16:creationId xmlns:a16="http://schemas.microsoft.com/office/drawing/2014/main" id="{4F3BCE3A-761B-3150-8204-1072691DDB6F}"/>
                  </a:ext>
                </a:extLst>
              </p:cNvPr>
              <p:cNvCxnSpPr/>
              <p:nvPr/>
            </p:nvCxnSpPr>
            <p:spPr>
              <a:xfrm>
                <a:off x="4800364" y="4073555"/>
                <a:ext cx="689387" cy="36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443C0155-7080-6554-5B4E-FE19B83B4F28}"/>
                  </a:ext>
                </a:extLst>
              </p:cNvPr>
              <p:cNvSpPr txBox="1"/>
              <p:nvPr/>
            </p:nvSpPr>
            <p:spPr>
              <a:xfrm>
                <a:off x="4608354" y="4126418"/>
                <a:ext cx="930898" cy="954107"/>
              </a:xfrm>
              <a:prstGeom prst="rect">
                <a:avLst/>
              </a:prstGeom>
              <a:noFill/>
            </p:spPr>
            <p:txBody>
              <a:bodyPr wrap="square" lIns="91440" tIns="45720" rIns="91440" bIns="45720" rtlCol="0" anchor="t">
                <a:spAutoFit/>
              </a:bodyPr>
              <a:lstStyle/>
              <a:p>
                <a:pPr algn="ctr"/>
                <a:r>
                  <a:rPr lang="en-US" sz="700" dirty="0"/>
                  <a:t>Record the actions you take on the board and play the video  later* . To take with you, you will need to record the video in play on your own device.</a:t>
                </a:r>
              </a:p>
            </p:txBody>
          </p:sp>
          <p:pic>
            <p:nvPicPr>
              <p:cNvPr id="71" name="Picture 70" descr="A red circle with white border&#10;&#10;Description automatically generated">
                <a:extLst>
                  <a:ext uri="{FF2B5EF4-FFF2-40B4-BE49-F238E27FC236}">
                    <a16:creationId xmlns:a16="http://schemas.microsoft.com/office/drawing/2014/main" id="{93A71935-6788-1EE0-5CA2-94EAF602CAB8}"/>
                  </a:ext>
                </a:extLst>
              </p:cNvPr>
              <p:cNvPicPr>
                <a:picLocks/>
              </p:cNvPicPr>
              <p:nvPr/>
            </p:nvPicPr>
            <p:blipFill rotWithShape="1">
              <a:blip r:embed="rId15"/>
              <a:srcRect l="9776" r="11847" b="2"/>
              <a:stretch/>
            </p:blipFill>
            <p:spPr>
              <a:xfrm>
                <a:off x="4702441" y="3612301"/>
                <a:ext cx="273322" cy="27830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grpSp>
          <p:nvGrpSpPr>
            <p:cNvPr id="31" name="Group 30">
              <a:extLst>
                <a:ext uri="{FF2B5EF4-FFF2-40B4-BE49-F238E27FC236}">
                  <a16:creationId xmlns:a16="http://schemas.microsoft.com/office/drawing/2014/main" id="{C7BC66F8-D558-503E-9DA2-71630E5E1D82}"/>
                </a:ext>
              </a:extLst>
            </p:cNvPr>
            <p:cNvGrpSpPr/>
            <p:nvPr/>
          </p:nvGrpSpPr>
          <p:grpSpPr>
            <a:xfrm>
              <a:off x="5331788" y="3570399"/>
              <a:ext cx="1068070" cy="1462813"/>
              <a:chOff x="5440072" y="3596394"/>
              <a:chExt cx="1068070" cy="1462813"/>
            </a:xfrm>
          </p:grpSpPr>
          <p:grpSp>
            <p:nvGrpSpPr>
              <p:cNvPr id="24" name="Group 23">
                <a:extLst>
                  <a:ext uri="{FF2B5EF4-FFF2-40B4-BE49-F238E27FC236}">
                    <a16:creationId xmlns:a16="http://schemas.microsoft.com/office/drawing/2014/main" id="{60CEB43C-3184-C504-96EA-5BEC1D92622A}"/>
                  </a:ext>
                </a:extLst>
              </p:cNvPr>
              <p:cNvGrpSpPr/>
              <p:nvPr/>
            </p:nvGrpSpPr>
            <p:grpSpPr>
              <a:xfrm>
                <a:off x="5440072" y="3728822"/>
                <a:ext cx="1068070" cy="1330385"/>
                <a:chOff x="4882288" y="2868162"/>
                <a:chExt cx="962373" cy="1434913"/>
              </a:xfrm>
            </p:grpSpPr>
            <p:sp>
              <p:nvSpPr>
                <p:cNvPr id="58" name="Rounded Rectangle 57">
                  <a:extLst>
                    <a:ext uri="{FF2B5EF4-FFF2-40B4-BE49-F238E27FC236}">
                      <a16:creationId xmlns:a16="http://schemas.microsoft.com/office/drawing/2014/main" id="{46A438C9-D5A0-A76F-317A-FF5535EB1962}"/>
                    </a:ext>
                  </a:extLst>
                </p:cNvPr>
                <p:cNvSpPr/>
                <p:nvPr/>
              </p:nvSpPr>
              <p:spPr>
                <a:xfrm>
                  <a:off x="4971969" y="2868162"/>
                  <a:ext cx="794099" cy="1434913"/>
                </a:xfrm>
                <a:prstGeom prst="round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80" name="TextBox 79">
                  <a:extLst>
                    <a:ext uri="{FF2B5EF4-FFF2-40B4-BE49-F238E27FC236}">
                      <a16:creationId xmlns:a16="http://schemas.microsoft.com/office/drawing/2014/main" id="{D47D417E-8EA0-718B-A20F-B4373C25774A}"/>
                    </a:ext>
                  </a:extLst>
                </p:cNvPr>
                <p:cNvSpPr txBox="1"/>
                <p:nvPr/>
              </p:nvSpPr>
              <p:spPr>
                <a:xfrm>
                  <a:off x="4933418" y="3017878"/>
                  <a:ext cx="734496" cy="225896"/>
                </a:xfrm>
                <a:prstGeom prst="rect">
                  <a:avLst/>
                </a:prstGeom>
                <a:noFill/>
              </p:spPr>
              <p:txBody>
                <a:bodyPr wrap="none" rtlCol="0">
                  <a:spAutoFit/>
                </a:bodyPr>
                <a:lstStyle/>
                <a:p>
                  <a:pPr algn="r"/>
                  <a:r>
                    <a:rPr lang="en-US" sz="868" i="1"/>
                    <a:t>Screenshot</a:t>
                  </a:r>
                </a:p>
              </p:txBody>
            </p:sp>
            <p:cxnSp>
              <p:nvCxnSpPr>
                <p:cNvPr id="95" name="Straight Connector 94">
                  <a:extLst>
                    <a:ext uri="{FF2B5EF4-FFF2-40B4-BE49-F238E27FC236}">
                      <a16:creationId xmlns:a16="http://schemas.microsoft.com/office/drawing/2014/main" id="{6003A35C-3A9B-21CA-1BBA-285170467BD8}"/>
                    </a:ext>
                  </a:extLst>
                </p:cNvPr>
                <p:cNvCxnSpPr/>
                <p:nvPr/>
              </p:nvCxnSpPr>
              <p:spPr>
                <a:xfrm>
                  <a:off x="5128307" y="3225386"/>
                  <a:ext cx="621164" cy="3969"/>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0" name="TextBox 99">
                  <a:extLst>
                    <a:ext uri="{FF2B5EF4-FFF2-40B4-BE49-F238E27FC236}">
                      <a16:creationId xmlns:a16="http://schemas.microsoft.com/office/drawing/2014/main" id="{4D848AFD-C8BD-BA8B-F3EC-5F0FBAA4A29C}"/>
                    </a:ext>
                  </a:extLst>
                </p:cNvPr>
                <p:cNvSpPr txBox="1"/>
                <p:nvPr/>
              </p:nvSpPr>
              <p:spPr>
                <a:xfrm>
                  <a:off x="4882288" y="3255127"/>
                  <a:ext cx="962373" cy="1029071"/>
                </a:xfrm>
                <a:prstGeom prst="rect">
                  <a:avLst/>
                </a:prstGeom>
                <a:noFill/>
              </p:spPr>
              <p:txBody>
                <a:bodyPr wrap="square" lIns="91440" tIns="45720" rIns="91440" bIns="45720" rtlCol="0" anchor="t">
                  <a:spAutoFit/>
                </a:bodyPr>
                <a:lstStyle/>
                <a:p>
                  <a:pPr algn="ctr"/>
                  <a:r>
                    <a:rPr lang="en-US" sz="700" dirty="0"/>
                    <a:t>Take a screenshot of what you have drawn and/or annotated and save locally for later use on the same board*. Take a picture with your phone to take with you.</a:t>
                  </a:r>
                </a:p>
              </p:txBody>
            </p:sp>
          </p:grpSp>
          <p:pic>
            <p:nvPicPr>
              <p:cNvPr id="72" name="Picture 71" descr="A white line on a blue background&#10;&#10;Description automatically generated">
                <a:extLst>
                  <a:ext uri="{FF2B5EF4-FFF2-40B4-BE49-F238E27FC236}">
                    <a16:creationId xmlns:a16="http://schemas.microsoft.com/office/drawing/2014/main" id="{FF67F5EC-5658-DB2B-B557-1521F034A187}"/>
                  </a:ext>
                </a:extLst>
              </p:cNvPr>
              <p:cNvPicPr>
                <a:picLocks/>
              </p:cNvPicPr>
              <p:nvPr/>
            </p:nvPicPr>
            <p:blipFill rotWithShape="1">
              <a:blip r:embed="rId16"/>
              <a:srcRect r="2631" b="-1"/>
              <a:stretch/>
            </p:blipFill>
            <p:spPr>
              <a:xfrm>
                <a:off x="5556027" y="3596394"/>
                <a:ext cx="273324" cy="27403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grpSp>
          <p:nvGrpSpPr>
            <p:cNvPr id="33" name="Group 32">
              <a:extLst>
                <a:ext uri="{FF2B5EF4-FFF2-40B4-BE49-F238E27FC236}">
                  <a16:creationId xmlns:a16="http://schemas.microsoft.com/office/drawing/2014/main" id="{84558390-7A28-04DA-B4D8-B0966C3D311A}"/>
                </a:ext>
              </a:extLst>
            </p:cNvPr>
            <p:cNvGrpSpPr/>
            <p:nvPr/>
          </p:nvGrpSpPr>
          <p:grpSpPr>
            <a:xfrm>
              <a:off x="6379400" y="3563996"/>
              <a:ext cx="908518" cy="1457352"/>
              <a:chOff x="6466027" y="3568329"/>
              <a:chExt cx="908518" cy="1457352"/>
            </a:xfrm>
          </p:grpSpPr>
          <p:sp>
            <p:nvSpPr>
              <p:cNvPr id="81" name="TextBox 80">
                <a:extLst>
                  <a:ext uri="{FF2B5EF4-FFF2-40B4-BE49-F238E27FC236}">
                    <a16:creationId xmlns:a16="http://schemas.microsoft.com/office/drawing/2014/main" id="{07F28BA8-B76B-916B-B775-23F389AF8F09}"/>
                  </a:ext>
                </a:extLst>
              </p:cNvPr>
              <p:cNvSpPr txBox="1"/>
              <p:nvPr/>
            </p:nvSpPr>
            <p:spPr>
              <a:xfrm>
                <a:off x="6687713" y="3854915"/>
                <a:ext cx="674067" cy="209440"/>
              </a:xfrm>
              <a:prstGeom prst="rect">
                <a:avLst/>
              </a:prstGeom>
              <a:noFill/>
            </p:spPr>
            <p:txBody>
              <a:bodyPr wrap="square" rtlCol="0">
                <a:spAutoFit/>
              </a:bodyPr>
              <a:lstStyle/>
              <a:p>
                <a:pPr algn="r"/>
                <a:r>
                  <a:rPr lang="en-US" sz="868" i="1"/>
                  <a:t>Selector</a:t>
                </a:r>
              </a:p>
            </p:txBody>
          </p:sp>
          <p:cxnSp>
            <p:nvCxnSpPr>
              <p:cNvPr id="96" name="Straight Connector 95">
                <a:extLst>
                  <a:ext uri="{FF2B5EF4-FFF2-40B4-BE49-F238E27FC236}">
                    <a16:creationId xmlns:a16="http://schemas.microsoft.com/office/drawing/2014/main" id="{F10A676F-959B-BE45-B79F-C12C12B3A0FA}"/>
                  </a:ext>
                </a:extLst>
              </p:cNvPr>
              <p:cNvCxnSpPr/>
              <p:nvPr/>
            </p:nvCxnSpPr>
            <p:spPr>
              <a:xfrm>
                <a:off x="6605384" y="4050048"/>
                <a:ext cx="689387" cy="36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AE29E2CA-6C7D-610D-EBFD-253092F965EF}"/>
                  </a:ext>
                </a:extLst>
              </p:cNvPr>
              <p:cNvSpPr txBox="1"/>
              <p:nvPr/>
            </p:nvSpPr>
            <p:spPr>
              <a:xfrm>
                <a:off x="6491639" y="4129962"/>
                <a:ext cx="882906" cy="779444"/>
              </a:xfrm>
              <a:prstGeom prst="rect">
                <a:avLst/>
              </a:prstGeom>
              <a:noFill/>
            </p:spPr>
            <p:txBody>
              <a:bodyPr wrap="square" rtlCol="0">
                <a:spAutoFit/>
              </a:bodyPr>
              <a:lstStyle/>
              <a:p>
                <a:pPr algn="ctr"/>
                <a:r>
                  <a:rPr lang="en-US" sz="744"/>
                  <a:t>Use this tool to control computer function and objects on your computer. </a:t>
                </a:r>
              </a:p>
            </p:txBody>
          </p:sp>
          <p:sp>
            <p:nvSpPr>
              <p:cNvPr id="59" name="Rounded Rectangle 58">
                <a:extLst>
                  <a:ext uri="{FF2B5EF4-FFF2-40B4-BE49-F238E27FC236}">
                    <a16:creationId xmlns:a16="http://schemas.microsoft.com/office/drawing/2014/main" id="{03C03ABB-FEF3-AF4C-5671-0D5B72519A78}"/>
                  </a:ext>
                </a:extLst>
              </p:cNvPr>
              <p:cNvSpPr/>
              <p:nvPr/>
            </p:nvSpPr>
            <p:spPr>
              <a:xfrm>
                <a:off x="6486738" y="3760109"/>
                <a:ext cx="886651" cy="1265572"/>
              </a:xfrm>
              <a:prstGeom prst="round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pic>
            <p:nvPicPr>
              <p:cNvPr id="75" name="Picture 74" descr="A hand pointing at something&#10;&#10;Description automatically generated">
                <a:extLst>
                  <a:ext uri="{FF2B5EF4-FFF2-40B4-BE49-F238E27FC236}">
                    <a16:creationId xmlns:a16="http://schemas.microsoft.com/office/drawing/2014/main" id="{9B6547B6-1C3F-6EA6-7F0D-E3AFBD04F3A9}"/>
                  </a:ext>
                </a:extLst>
              </p:cNvPr>
              <p:cNvPicPr>
                <a:picLocks/>
              </p:cNvPicPr>
              <p:nvPr/>
            </p:nvPicPr>
            <p:blipFill>
              <a:blip r:embed="rId17"/>
              <a:stretch>
                <a:fillRect/>
              </a:stretch>
            </p:blipFill>
            <p:spPr>
              <a:xfrm>
                <a:off x="6466027" y="3568329"/>
                <a:ext cx="325771" cy="277033"/>
              </a:xfrm>
              <a:prstGeom prst="ellipse">
                <a:avLst/>
              </a:prstGeom>
            </p:spPr>
          </p:pic>
        </p:grpSp>
      </p:grpSp>
      <p:sp>
        <p:nvSpPr>
          <p:cNvPr id="18" name="TextBox 17">
            <a:extLst>
              <a:ext uri="{FF2B5EF4-FFF2-40B4-BE49-F238E27FC236}">
                <a16:creationId xmlns:a16="http://schemas.microsoft.com/office/drawing/2014/main" id="{573C72EF-DCCD-B7BB-AE90-193A5BD5BF0A}"/>
              </a:ext>
            </a:extLst>
          </p:cNvPr>
          <p:cNvSpPr txBox="1"/>
          <p:nvPr/>
        </p:nvSpPr>
        <p:spPr>
          <a:xfrm>
            <a:off x="2674918" y="4891507"/>
            <a:ext cx="49836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i="1" dirty="0"/>
              <a:t>*Note</a:t>
            </a:r>
            <a:r>
              <a:rPr lang="en-US" sz="800" dirty="0"/>
              <a:t>: There is very limited space on the board's internal memory. If you no longer need it, please delete it.</a:t>
            </a:r>
            <a:r>
              <a:rPr lang="en-US" sz="1000" dirty="0"/>
              <a:t> </a:t>
            </a:r>
          </a:p>
        </p:txBody>
      </p:sp>
    </p:spTree>
    <p:extLst>
      <p:ext uri="{BB962C8B-B14F-4D97-AF65-F5344CB8AC3E}">
        <p14:creationId xmlns:p14="http://schemas.microsoft.com/office/powerpoint/2010/main" val="315638687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77064" y="163228"/>
            <a:ext cx="7362872" cy="5103745"/>
            <a:chOff x="175582" y="958904"/>
            <a:chExt cx="7178040" cy="3034030"/>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66099" y="306425"/>
            <a:ext cx="7302522" cy="369332"/>
          </a:xfrm>
          <a:prstGeom prst="rect">
            <a:avLst/>
          </a:prstGeom>
          <a:noFill/>
        </p:spPr>
        <p:txBody>
          <a:bodyPr wrap="square" lIns="91440" tIns="45720" rIns="91440" bIns="45720" rtlCol="0" anchor="t">
            <a:spAutoFit/>
          </a:bodyPr>
          <a:lstStyle/>
          <a:p>
            <a:pPr algn="ctr"/>
            <a:r>
              <a:rPr lang="en-US">
                <a:solidFill>
                  <a:schemeClr val="bg1"/>
                </a:solidFill>
              </a:rPr>
              <a:t>Crestron Controls for the Anatomy Lab</a:t>
            </a:r>
          </a:p>
        </p:txBody>
      </p:sp>
      <p:sp>
        <p:nvSpPr>
          <p:cNvPr id="8" name="Rounded Rectangle 7">
            <a:extLst>
              <a:ext uri="{FF2B5EF4-FFF2-40B4-BE49-F238E27FC236}">
                <a16:creationId xmlns:a16="http://schemas.microsoft.com/office/drawing/2014/main" id="{519F2116-C57C-ED1C-4502-B806C87CA82D}"/>
              </a:ext>
            </a:extLst>
          </p:cNvPr>
          <p:cNvSpPr/>
          <p:nvPr/>
        </p:nvSpPr>
        <p:spPr>
          <a:xfrm>
            <a:off x="4806212" y="672786"/>
            <a:ext cx="2551087" cy="1529188"/>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The Crestron panel in this room accommodates seven "Station" inputs – which are the LG display boards. One hangs on the front wall for the instructor and the other six around the cadaver stations. They are labeled to match the panel.</a:t>
            </a:r>
            <a:endParaRPr lang="en-US" dirty="0">
              <a:solidFill>
                <a:schemeClr val="tx1"/>
              </a:solidFill>
            </a:endParaRPr>
          </a:p>
        </p:txBody>
      </p:sp>
      <p:pic>
        <p:nvPicPr>
          <p:cNvPr id="11" name="Picture 10" descr="A screenshot of a computer&#10;&#10;Description automatically generated">
            <a:extLst>
              <a:ext uri="{FF2B5EF4-FFF2-40B4-BE49-F238E27FC236}">
                <a16:creationId xmlns:a16="http://schemas.microsoft.com/office/drawing/2014/main" id="{D714E625-92A6-325B-A661-6FDEBF4BFE62}"/>
              </a:ext>
            </a:extLst>
          </p:cNvPr>
          <p:cNvPicPr>
            <a:picLocks noChangeAspect="1"/>
          </p:cNvPicPr>
          <p:nvPr/>
        </p:nvPicPr>
        <p:blipFill>
          <a:blip r:embed="rId3"/>
          <a:stretch>
            <a:fillRect/>
          </a:stretch>
        </p:blipFill>
        <p:spPr>
          <a:xfrm>
            <a:off x="166821" y="678596"/>
            <a:ext cx="4441432" cy="2524916"/>
          </a:xfrm>
          <a:prstGeom prst="rect">
            <a:avLst/>
          </a:prstGeom>
        </p:spPr>
      </p:pic>
      <p:sp>
        <p:nvSpPr>
          <p:cNvPr id="12" name="Rectangle: Rounded Corners 11">
            <a:extLst>
              <a:ext uri="{FF2B5EF4-FFF2-40B4-BE49-F238E27FC236}">
                <a16:creationId xmlns:a16="http://schemas.microsoft.com/office/drawing/2014/main" id="{73AF0C16-8F36-584B-500C-A91B73E38A59}"/>
              </a:ext>
            </a:extLst>
          </p:cNvPr>
          <p:cNvSpPr/>
          <p:nvPr/>
        </p:nvSpPr>
        <p:spPr>
          <a:xfrm>
            <a:off x="4829251" y="2676182"/>
            <a:ext cx="2492697" cy="101724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23CDE89-E2A3-87CD-67D6-E09FC7BD9413}"/>
              </a:ext>
            </a:extLst>
          </p:cNvPr>
          <p:cNvSpPr txBox="1"/>
          <p:nvPr/>
        </p:nvSpPr>
        <p:spPr>
          <a:xfrm>
            <a:off x="5028244" y="2662892"/>
            <a:ext cx="22360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dirty="0">
                <a:solidFill>
                  <a:schemeClr val="accent2">
                    <a:lumMod val="75000"/>
                  </a:schemeClr>
                </a:solidFill>
              </a:rPr>
              <a:t>Note: It is best practices to click the red "Turn Room Off" button to reset the system for the next user.</a:t>
            </a:r>
          </a:p>
        </p:txBody>
      </p:sp>
      <p:pic>
        <p:nvPicPr>
          <p:cNvPr id="14" name="Graphic 13" descr="Exclamation mark with solid fill">
            <a:extLst>
              <a:ext uri="{FF2B5EF4-FFF2-40B4-BE49-F238E27FC236}">
                <a16:creationId xmlns:a16="http://schemas.microsoft.com/office/drawing/2014/main" id="{60418D2D-BD4A-2822-DC52-21E9133DD2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0725" y="2735132"/>
            <a:ext cx="423404" cy="391411"/>
          </a:xfrm>
          <a:prstGeom prst="rect">
            <a:avLst/>
          </a:prstGeom>
        </p:spPr>
      </p:pic>
      <p:grpSp>
        <p:nvGrpSpPr>
          <p:cNvPr id="85" name="Group 84">
            <a:extLst>
              <a:ext uri="{FF2B5EF4-FFF2-40B4-BE49-F238E27FC236}">
                <a16:creationId xmlns:a16="http://schemas.microsoft.com/office/drawing/2014/main" id="{33F22C02-F950-BB65-656F-DBB3AEFDA958}"/>
              </a:ext>
            </a:extLst>
          </p:cNvPr>
          <p:cNvGrpSpPr/>
          <p:nvPr/>
        </p:nvGrpSpPr>
        <p:grpSpPr>
          <a:xfrm>
            <a:off x="148453" y="3230416"/>
            <a:ext cx="1512288" cy="641503"/>
            <a:chOff x="174221" y="3885674"/>
            <a:chExt cx="1512288" cy="641503"/>
          </a:xfrm>
        </p:grpSpPr>
        <p:sp>
          <p:nvSpPr>
            <p:cNvPr id="18" name="Rectangle: Rounded Corners 17">
              <a:extLst>
                <a:ext uri="{FF2B5EF4-FFF2-40B4-BE49-F238E27FC236}">
                  <a16:creationId xmlns:a16="http://schemas.microsoft.com/office/drawing/2014/main" id="{50094445-B87A-D663-237E-B4D97DE8AA3D}"/>
                </a:ext>
              </a:extLst>
            </p:cNvPr>
            <p:cNvSpPr/>
            <p:nvPr/>
          </p:nvSpPr>
          <p:spPr>
            <a:xfrm>
              <a:off x="174221" y="3885674"/>
              <a:ext cx="1512288" cy="6415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E2005E3-5108-B379-500A-B90D9C2DB291}"/>
                </a:ext>
              </a:extLst>
            </p:cNvPr>
            <p:cNvPicPr>
              <a:picLocks noChangeAspect="1"/>
            </p:cNvPicPr>
            <p:nvPr/>
          </p:nvPicPr>
          <p:blipFill>
            <a:blip r:embed="rId6"/>
            <a:stretch>
              <a:fillRect/>
            </a:stretch>
          </p:blipFill>
          <p:spPr>
            <a:xfrm>
              <a:off x="238117" y="3982652"/>
              <a:ext cx="388811" cy="443891"/>
            </a:xfrm>
            <a:prstGeom prst="rect">
              <a:avLst/>
            </a:prstGeom>
          </p:spPr>
        </p:pic>
        <p:pic>
          <p:nvPicPr>
            <p:cNvPr id="27" name="Picture 26" descr="A screen shot of a device&#10;&#10;Description automatically generated">
              <a:extLst>
                <a:ext uri="{FF2B5EF4-FFF2-40B4-BE49-F238E27FC236}">
                  <a16:creationId xmlns:a16="http://schemas.microsoft.com/office/drawing/2014/main" id="{2FDE8AA6-C6C9-99C6-AE34-0D46D83C58E3}"/>
                </a:ext>
              </a:extLst>
            </p:cNvPr>
            <p:cNvPicPr>
              <a:picLocks noChangeAspect="1"/>
            </p:cNvPicPr>
            <p:nvPr/>
          </p:nvPicPr>
          <p:blipFill>
            <a:blip r:embed="rId7"/>
            <a:stretch>
              <a:fillRect/>
            </a:stretch>
          </p:blipFill>
          <p:spPr>
            <a:xfrm>
              <a:off x="729614" y="3982365"/>
              <a:ext cx="851486" cy="480399"/>
            </a:xfrm>
            <a:prstGeom prst="rect">
              <a:avLst/>
            </a:prstGeom>
          </p:spPr>
        </p:pic>
      </p:grpSp>
      <p:grpSp>
        <p:nvGrpSpPr>
          <p:cNvPr id="84" name="Group 83">
            <a:extLst>
              <a:ext uri="{FF2B5EF4-FFF2-40B4-BE49-F238E27FC236}">
                <a16:creationId xmlns:a16="http://schemas.microsoft.com/office/drawing/2014/main" id="{D2CF6476-5661-57E4-9772-8C301FB09A71}"/>
              </a:ext>
            </a:extLst>
          </p:cNvPr>
          <p:cNvGrpSpPr/>
          <p:nvPr/>
        </p:nvGrpSpPr>
        <p:grpSpPr>
          <a:xfrm>
            <a:off x="149316" y="3891067"/>
            <a:ext cx="1530633" cy="641503"/>
            <a:chOff x="174132" y="3244171"/>
            <a:chExt cx="1530633" cy="641503"/>
          </a:xfrm>
        </p:grpSpPr>
        <p:sp>
          <p:nvSpPr>
            <p:cNvPr id="16" name="Rectangle: Rounded Corners 15">
              <a:extLst>
                <a:ext uri="{FF2B5EF4-FFF2-40B4-BE49-F238E27FC236}">
                  <a16:creationId xmlns:a16="http://schemas.microsoft.com/office/drawing/2014/main" id="{25FED228-3AAA-0946-2763-EEA58826C40A}"/>
                </a:ext>
              </a:extLst>
            </p:cNvPr>
            <p:cNvSpPr/>
            <p:nvPr/>
          </p:nvSpPr>
          <p:spPr>
            <a:xfrm>
              <a:off x="174132" y="3244171"/>
              <a:ext cx="1530633" cy="6415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logo of a camera&#10;&#10;Description automatically generated">
              <a:extLst>
                <a:ext uri="{FF2B5EF4-FFF2-40B4-BE49-F238E27FC236}">
                  <a16:creationId xmlns:a16="http://schemas.microsoft.com/office/drawing/2014/main" id="{087C3FF8-B3A8-C2F0-EE11-4319D9A1E9CB}"/>
                </a:ext>
              </a:extLst>
            </p:cNvPr>
            <p:cNvPicPr>
              <a:picLocks noChangeAspect="1"/>
            </p:cNvPicPr>
            <p:nvPr/>
          </p:nvPicPr>
          <p:blipFill>
            <a:blip r:embed="rId8"/>
            <a:stretch>
              <a:fillRect/>
            </a:stretch>
          </p:blipFill>
          <p:spPr>
            <a:xfrm>
              <a:off x="264877" y="3357828"/>
              <a:ext cx="362690" cy="433625"/>
            </a:xfrm>
            <a:prstGeom prst="rect">
              <a:avLst/>
            </a:prstGeom>
          </p:spPr>
        </p:pic>
        <p:pic>
          <p:nvPicPr>
            <p:cNvPr id="37" name="Picture 36" descr="A screen shot of a video game&#10;&#10;Description automatically generated">
              <a:extLst>
                <a:ext uri="{FF2B5EF4-FFF2-40B4-BE49-F238E27FC236}">
                  <a16:creationId xmlns:a16="http://schemas.microsoft.com/office/drawing/2014/main" id="{4493F51B-9DF8-7AE3-6ADF-55B580480C34}"/>
                </a:ext>
              </a:extLst>
            </p:cNvPr>
            <p:cNvPicPr>
              <a:picLocks noChangeAspect="1"/>
            </p:cNvPicPr>
            <p:nvPr/>
          </p:nvPicPr>
          <p:blipFill>
            <a:blip r:embed="rId9"/>
            <a:stretch>
              <a:fillRect/>
            </a:stretch>
          </p:blipFill>
          <p:spPr>
            <a:xfrm>
              <a:off x="710018" y="3311163"/>
              <a:ext cx="892760" cy="511007"/>
            </a:xfrm>
            <a:prstGeom prst="rect">
              <a:avLst/>
            </a:prstGeom>
          </p:spPr>
        </p:pic>
      </p:grpSp>
      <p:grpSp>
        <p:nvGrpSpPr>
          <p:cNvPr id="3" name="Group 2">
            <a:extLst>
              <a:ext uri="{FF2B5EF4-FFF2-40B4-BE49-F238E27FC236}">
                <a16:creationId xmlns:a16="http://schemas.microsoft.com/office/drawing/2014/main" id="{F5EF8510-3764-CA73-40FC-725E70D168CF}"/>
              </a:ext>
            </a:extLst>
          </p:cNvPr>
          <p:cNvGrpSpPr/>
          <p:nvPr/>
        </p:nvGrpSpPr>
        <p:grpSpPr>
          <a:xfrm>
            <a:off x="154381" y="4554418"/>
            <a:ext cx="1535220" cy="636916"/>
            <a:chOff x="160381" y="4527763"/>
            <a:chExt cx="1535220" cy="636916"/>
          </a:xfrm>
        </p:grpSpPr>
        <p:sp>
          <p:nvSpPr>
            <p:cNvPr id="20" name="Rectangle: Rounded Corners 19">
              <a:extLst>
                <a:ext uri="{FF2B5EF4-FFF2-40B4-BE49-F238E27FC236}">
                  <a16:creationId xmlns:a16="http://schemas.microsoft.com/office/drawing/2014/main" id="{70951EE0-251C-51DE-AFA6-4EB01146841D}"/>
                </a:ext>
              </a:extLst>
            </p:cNvPr>
            <p:cNvSpPr/>
            <p:nvPr/>
          </p:nvSpPr>
          <p:spPr>
            <a:xfrm>
              <a:off x="160381" y="4527763"/>
              <a:ext cx="1535220" cy="63691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text on a black background&#10;&#10;Description automatically generated">
              <a:extLst>
                <a:ext uri="{FF2B5EF4-FFF2-40B4-BE49-F238E27FC236}">
                  <a16:creationId xmlns:a16="http://schemas.microsoft.com/office/drawing/2014/main" id="{A2E4EE85-47AF-7459-1016-0602F5B9FD1B}"/>
                </a:ext>
              </a:extLst>
            </p:cNvPr>
            <p:cNvPicPr>
              <a:picLocks noChangeAspect="1"/>
            </p:cNvPicPr>
            <p:nvPr/>
          </p:nvPicPr>
          <p:blipFill>
            <a:blip r:embed="rId10"/>
            <a:stretch>
              <a:fillRect/>
            </a:stretch>
          </p:blipFill>
          <p:spPr>
            <a:xfrm>
              <a:off x="236697" y="4592903"/>
              <a:ext cx="391608" cy="506636"/>
            </a:xfrm>
            <a:prstGeom prst="rect">
              <a:avLst/>
            </a:prstGeom>
          </p:spPr>
        </p:pic>
        <p:pic>
          <p:nvPicPr>
            <p:cNvPr id="46" name="Picture 45" descr="A screenshot of a computer&#10;&#10;Description automatically generated">
              <a:extLst>
                <a:ext uri="{FF2B5EF4-FFF2-40B4-BE49-F238E27FC236}">
                  <a16:creationId xmlns:a16="http://schemas.microsoft.com/office/drawing/2014/main" id="{185CD6EF-BD08-A336-62FD-139013DFB57D}"/>
                </a:ext>
              </a:extLst>
            </p:cNvPr>
            <p:cNvPicPr>
              <a:picLocks noChangeAspect="1"/>
            </p:cNvPicPr>
            <p:nvPr/>
          </p:nvPicPr>
          <p:blipFill>
            <a:blip r:embed="rId11"/>
            <a:stretch>
              <a:fillRect/>
            </a:stretch>
          </p:blipFill>
          <p:spPr>
            <a:xfrm>
              <a:off x="731217" y="4636133"/>
              <a:ext cx="830115" cy="445075"/>
            </a:xfrm>
            <a:prstGeom prst="rect">
              <a:avLst/>
            </a:prstGeom>
          </p:spPr>
        </p:pic>
      </p:grpSp>
      <p:pic>
        <p:nvPicPr>
          <p:cNvPr id="54" name="Picture 53" descr="A white arrow in a circle&#10;&#10;Description automatically generated">
            <a:extLst>
              <a:ext uri="{FF2B5EF4-FFF2-40B4-BE49-F238E27FC236}">
                <a16:creationId xmlns:a16="http://schemas.microsoft.com/office/drawing/2014/main" id="{EDE10773-CC91-8DA8-D38D-AC871C9A17E8}"/>
              </a:ext>
            </a:extLst>
          </p:cNvPr>
          <p:cNvPicPr>
            <a:picLocks noChangeAspect="1"/>
          </p:cNvPicPr>
          <p:nvPr/>
        </p:nvPicPr>
        <p:blipFill>
          <a:blip r:embed="rId12"/>
          <a:stretch>
            <a:fillRect/>
          </a:stretch>
        </p:blipFill>
        <p:spPr>
          <a:xfrm>
            <a:off x="2029013" y="3725935"/>
            <a:ext cx="462486" cy="356616"/>
          </a:xfrm>
          <a:prstGeom prst="rect">
            <a:avLst/>
          </a:prstGeom>
        </p:spPr>
      </p:pic>
      <p:pic>
        <p:nvPicPr>
          <p:cNvPr id="56" name="Picture 55" descr="A computer screen with a white outline&#10;&#10;Description automatically generated">
            <a:extLst>
              <a:ext uri="{FF2B5EF4-FFF2-40B4-BE49-F238E27FC236}">
                <a16:creationId xmlns:a16="http://schemas.microsoft.com/office/drawing/2014/main" id="{C988439B-F252-D18B-FCD2-14A2269AC01D}"/>
              </a:ext>
            </a:extLst>
          </p:cNvPr>
          <p:cNvPicPr>
            <a:picLocks noChangeAspect="1"/>
          </p:cNvPicPr>
          <p:nvPr/>
        </p:nvPicPr>
        <p:blipFill>
          <a:blip r:embed="rId13"/>
          <a:stretch>
            <a:fillRect/>
          </a:stretch>
        </p:blipFill>
        <p:spPr>
          <a:xfrm>
            <a:off x="2119703" y="3311543"/>
            <a:ext cx="376498" cy="357673"/>
          </a:xfrm>
          <a:prstGeom prst="rect">
            <a:avLst/>
          </a:prstGeom>
        </p:spPr>
      </p:pic>
      <p:pic>
        <p:nvPicPr>
          <p:cNvPr id="58" name="Picture 57" descr="A white circle with a dot&#10;&#10;Description automatically generated">
            <a:extLst>
              <a:ext uri="{FF2B5EF4-FFF2-40B4-BE49-F238E27FC236}">
                <a16:creationId xmlns:a16="http://schemas.microsoft.com/office/drawing/2014/main" id="{AE6A711F-AE1D-8BD2-75D7-2D76AD7346B4}"/>
              </a:ext>
            </a:extLst>
          </p:cNvPr>
          <p:cNvPicPr>
            <a:picLocks noChangeAspect="1"/>
          </p:cNvPicPr>
          <p:nvPr/>
        </p:nvPicPr>
        <p:blipFill>
          <a:blip r:embed="rId14"/>
          <a:stretch>
            <a:fillRect/>
          </a:stretch>
        </p:blipFill>
        <p:spPr>
          <a:xfrm>
            <a:off x="2105429" y="4171599"/>
            <a:ext cx="387183" cy="356616"/>
          </a:xfrm>
          <a:prstGeom prst="rect">
            <a:avLst/>
          </a:prstGeom>
        </p:spPr>
      </p:pic>
      <p:sp>
        <p:nvSpPr>
          <p:cNvPr id="74" name="TextBox 73">
            <a:extLst>
              <a:ext uri="{FF2B5EF4-FFF2-40B4-BE49-F238E27FC236}">
                <a16:creationId xmlns:a16="http://schemas.microsoft.com/office/drawing/2014/main" id="{E81438F5-031A-C27D-5A0D-F7A584852667}"/>
              </a:ext>
            </a:extLst>
          </p:cNvPr>
          <p:cNvSpPr txBox="1"/>
          <p:nvPr/>
        </p:nvSpPr>
        <p:spPr>
          <a:xfrm>
            <a:off x="2520222" y="3335815"/>
            <a:ext cx="2291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Podium desktop</a:t>
            </a:r>
          </a:p>
        </p:txBody>
      </p:sp>
      <p:sp>
        <p:nvSpPr>
          <p:cNvPr id="75" name="TextBox 74">
            <a:extLst>
              <a:ext uri="{FF2B5EF4-FFF2-40B4-BE49-F238E27FC236}">
                <a16:creationId xmlns:a16="http://schemas.microsoft.com/office/drawing/2014/main" id="{5B6A2EA3-C4FC-9D13-3149-7DB549FD89CC}"/>
              </a:ext>
            </a:extLst>
          </p:cNvPr>
          <p:cNvSpPr txBox="1"/>
          <p:nvPr/>
        </p:nvSpPr>
        <p:spPr>
          <a:xfrm>
            <a:off x="2516381" y="3775703"/>
            <a:ext cx="2291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Clickshare devices</a:t>
            </a:r>
          </a:p>
        </p:txBody>
      </p:sp>
      <p:sp>
        <p:nvSpPr>
          <p:cNvPr id="76" name="TextBox 75">
            <a:extLst>
              <a:ext uri="{FF2B5EF4-FFF2-40B4-BE49-F238E27FC236}">
                <a16:creationId xmlns:a16="http://schemas.microsoft.com/office/drawing/2014/main" id="{8C146B73-A92F-3141-93C9-3F8662F167E9}"/>
              </a:ext>
            </a:extLst>
          </p:cNvPr>
          <p:cNvSpPr txBox="1"/>
          <p:nvPr/>
        </p:nvSpPr>
        <p:spPr>
          <a:xfrm>
            <a:off x="2521727" y="4197262"/>
            <a:ext cx="2291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LG Display boards (7)</a:t>
            </a:r>
          </a:p>
        </p:txBody>
      </p:sp>
      <p:pic>
        <p:nvPicPr>
          <p:cNvPr id="78" name="Picture 77" descr="A white line on a blue background&#10;&#10;Description automatically generated">
            <a:extLst>
              <a:ext uri="{FF2B5EF4-FFF2-40B4-BE49-F238E27FC236}">
                <a16:creationId xmlns:a16="http://schemas.microsoft.com/office/drawing/2014/main" id="{92F1FF3A-2844-021B-BD28-011BD850B52F}"/>
              </a:ext>
            </a:extLst>
          </p:cNvPr>
          <p:cNvPicPr>
            <a:picLocks noChangeAspect="1"/>
          </p:cNvPicPr>
          <p:nvPr/>
        </p:nvPicPr>
        <p:blipFill rotWithShape="1">
          <a:blip r:embed="rId15"/>
          <a:srcRect l="14230" t="14874" r="12603" b="21782"/>
          <a:stretch/>
        </p:blipFill>
        <p:spPr>
          <a:xfrm>
            <a:off x="1912255" y="4644556"/>
            <a:ext cx="611236" cy="356616"/>
          </a:xfrm>
          <a:prstGeom prst="rect">
            <a:avLst/>
          </a:prstGeom>
        </p:spPr>
      </p:pic>
      <p:sp>
        <p:nvSpPr>
          <p:cNvPr id="79" name="TextBox 78">
            <a:extLst>
              <a:ext uri="{FF2B5EF4-FFF2-40B4-BE49-F238E27FC236}">
                <a16:creationId xmlns:a16="http://schemas.microsoft.com/office/drawing/2014/main" id="{E2D5FFB3-9F72-084D-71FD-77BAFBDEB0E6}"/>
              </a:ext>
            </a:extLst>
          </p:cNvPr>
          <p:cNvSpPr txBox="1"/>
          <p:nvPr/>
        </p:nvSpPr>
        <p:spPr>
          <a:xfrm>
            <a:off x="2517903" y="4669225"/>
            <a:ext cx="2291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Camera mix</a:t>
            </a:r>
          </a:p>
        </p:txBody>
      </p:sp>
      <p:pic>
        <p:nvPicPr>
          <p:cNvPr id="81" name="Picture 80" descr="A red sign with white text&#10;&#10;Description automatically generated">
            <a:extLst>
              <a:ext uri="{FF2B5EF4-FFF2-40B4-BE49-F238E27FC236}">
                <a16:creationId xmlns:a16="http://schemas.microsoft.com/office/drawing/2014/main" id="{9281F51B-FADD-23A8-AF81-A3E232765E2E}"/>
              </a:ext>
            </a:extLst>
          </p:cNvPr>
          <p:cNvPicPr>
            <a:picLocks noChangeAspect="1"/>
          </p:cNvPicPr>
          <p:nvPr/>
        </p:nvPicPr>
        <p:blipFill rotWithShape="1">
          <a:blip r:embed="rId16"/>
          <a:srcRect l="4642" t="6766" r="3783" b="10640"/>
          <a:stretch/>
        </p:blipFill>
        <p:spPr>
          <a:xfrm>
            <a:off x="6232418" y="3264684"/>
            <a:ext cx="837630" cy="330507"/>
          </a:xfrm>
          <a:prstGeom prst="rect">
            <a:avLst/>
          </a:prstGeom>
        </p:spPr>
      </p:pic>
      <p:sp>
        <p:nvSpPr>
          <p:cNvPr id="83" name="TextBox 82">
            <a:extLst>
              <a:ext uri="{FF2B5EF4-FFF2-40B4-BE49-F238E27FC236}">
                <a16:creationId xmlns:a16="http://schemas.microsoft.com/office/drawing/2014/main" id="{0BCC4C2D-B0D6-EE20-6A9E-7AEB731E55D3}"/>
              </a:ext>
            </a:extLst>
          </p:cNvPr>
          <p:cNvSpPr txBox="1"/>
          <p:nvPr/>
        </p:nvSpPr>
        <p:spPr>
          <a:xfrm>
            <a:off x="3281916" y="4976261"/>
            <a:ext cx="41514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t>A smaller, identical Crestron panel is located by the door.</a:t>
            </a:r>
          </a:p>
        </p:txBody>
      </p:sp>
      <p:sp>
        <p:nvSpPr>
          <p:cNvPr id="87" name="Rectangle: Rounded Corners 86">
            <a:extLst>
              <a:ext uri="{FF2B5EF4-FFF2-40B4-BE49-F238E27FC236}">
                <a16:creationId xmlns:a16="http://schemas.microsoft.com/office/drawing/2014/main" id="{AF9468DB-51B3-CB83-1510-30D0DC99440E}"/>
              </a:ext>
            </a:extLst>
          </p:cNvPr>
          <p:cNvSpPr/>
          <p:nvPr/>
        </p:nvSpPr>
        <p:spPr>
          <a:xfrm>
            <a:off x="4845274" y="2264732"/>
            <a:ext cx="2460650" cy="3346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47E2DE3D-1917-873C-B2B6-A96F2A0B81EF}"/>
              </a:ext>
            </a:extLst>
          </p:cNvPr>
          <p:cNvSpPr txBox="1"/>
          <p:nvPr/>
        </p:nvSpPr>
        <p:spPr>
          <a:xfrm>
            <a:off x="4813195" y="2229436"/>
            <a:ext cx="274965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i="1" dirty="0">
                <a:solidFill>
                  <a:schemeClr val="bg1"/>
                </a:solidFill>
              </a:rPr>
              <a:t>Check "Student Follows" to display the main screen to all displays.</a:t>
            </a:r>
          </a:p>
        </p:txBody>
      </p:sp>
      <p:sp>
        <p:nvSpPr>
          <p:cNvPr id="89" name="Arrow: Left 88">
            <a:extLst>
              <a:ext uri="{FF2B5EF4-FFF2-40B4-BE49-F238E27FC236}">
                <a16:creationId xmlns:a16="http://schemas.microsoft.com/office/drawing/2014/main" id="{423DFE03-2846-4EFE-4A53-4C216D067094}"/>
              </a:ext>
            </a:extLst>
          </p:cNvPr>
          <p:cNvSpPr/>
          <p:nvPr/>
        </p:nvSpPr>
        <p:spPr>
          <a:xfrm rot="1440000">
            <a:off x="4063292" y="2021461"/>
            <a:ext cx="801509" cy="238229"/>
          </a:xfrm>
          <a:prstGeom prst="leftArrow">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6507D595-7310-FAAF-7832-C7C3D0158EF6}"/>
              </a:ext>
            </a:extLst>
          </p:cNvPr>
          <p:cNvSpPr txBox="1"/>
          <p:nvPr/>
        </p:nvSpPr>
        <p:spPr>
          <a:xfrm>
            <a:off x="4027347" y="3176985"/>
            <a:ext cx="6507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t>Overall Room Sound Control.</a:t>
            </a:r>
            <a:endParaRPr lang="en-US" dirty="0"/>
          </a:p>
        </p:txBody>
      </p:sp>
      <p:sp>
        <p:nvSpPr>
          <p:cNvPr id="92" name="Rectangle 91">
            <a:extLst>
              <a:ext uri="{FF2B5EF4-FFF2-40B4-BE49-F238E27FC236}">
                <a16:creationId xmlns:a16="http://schemas.microsoft.com/office/drawing/2014/main" id="{77C19E8F-408B-7CF5-9376-E08D94016910}"/>
              </a:ext>
            </a:extLst>
          </p:cNvPr>
          <p:cNvSpPr/>
          <p:nvPr/>
        </p:nvSpPr>
        <p:spPr>
          <a:xfrm>
            <a:off x="4098229" y="1044015"/>
            <a:ext cx="505520" cy="2811407"/>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5FF9865F-1B3A-8A7E-3650-CCE8E1B0BB2A}"/>
              </a:ext>
            </a:extLst>
          </p:cNvPr>
          <p:cNvSpPr/>
          <p:nvPr/>
        </p:nvSpPr>
        <p:spPr>
          <a:xfrm>
            <a:off x="3281916" y="5003723"/>
            <a:ext cx="4095367" cy="22910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3">
            <a:extLst>
              <a:ext uri="{FF2B5EF4-FFF2-40B4-BE49-F238E27FC236}">
                <a16:creationId xmlns:a16="http://schemas.microsoft.com/office/drawing/2014/main" id="{4D6C8D31-C5E2-43E6-A98B-A63B4DBE2F56}"/>
              </a:ext>
            </a:extLst>
          </p:cNvPr>
          <p:cNvSpPr/>
          <p:nvPr/>
        </p:nvSpPr>
        <p:spPr>
          <a:xfrm>
            <a:off x="5509959" y="3729500"/>
            <a:ext cx="1272667" cy="1240002"/>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9EB7C1B-7BC3-507C-BEB3-FAE2F7E698F0}"/>
              </a:ext>
            </a:extLst>
          </p:cNvPr>
          <p:cNvSpPr txBox="1"/>
          <p:nvPr/>
        </p:nvSpPr>
        <p:spPr>
          <a:xfrm>
            <a:off x="5480356" y="4317683"/>
            <a:ext cx="1399127" cy="646331"/>
          </a:xfrm>
          <a:prstGeom prst="rect">
            <a:avLst/>
          </a:prstGeom>
          <a:noFill/>
        </p:spPr>
        <p:txBody>
          <a:bodyPr wrap="square" rtlCol="0">
            <a:spAutoFit/>
          </a:bodyPr>
          <a:lstStyle/>
          <a:p>
            <a:r>
              <a:rPr lang="en-US" sz="900" i="1" dirty="0"/>
              <a:t>To learn more, click the QR code, or scan it with your mobile device camera.</a:t>
            </a:r>
          </a:p>
        </p:txBody>
      </p:sp>
      <p:pic>
        <p:nvPicPr>
          <p:cNvPr id="19" name="Graphic 18" descr="Information with solid fill">
            <a:extLst>
              <a:ext uri="{FF2B5EF4-FFF2-40B4-BE49-F238E27FC236}">
                <a16:creationId xmlns:a16="http://schemas.microsoft.com/office/drawing/2014/main" id="{C5C9F9CD-C61A-13D7-56F0-1CDC01C3F69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78520" y="3963888"/>
            <a:ext cx="224632" cy="231247"/>
          </a:xfrm>
          <a:prstGeom prst="rect">
            <a:avLst/>
          </a:prstGeom>
        </p:spPr>
      </p:pic>
      <p:pic>
        <p:nvPicPr>
          <p:cNvPr id="25" name="Picture 24" descr="A qr code on a white background&#10;&#10;Description automatically generated">
            <a:extLst>
              <a:ext uri="{FF2B5EF4-FFF2-40B4-BE49-F238E27FC236}">
                <a16:creationId xmlns:a16="http://schemas.microsoft.com/office/drawing/2014/main" id="{30BE1ACA-4012-4530-9E07-3D3DA2F4C7BA}"/>
              </a:ext>
            </a:extLst>
          </p:cNvPr>
          <p:cNvPicPr>
            <a:picLocks noChangeAspect="1"/>
          </p:cNvPicPr>
          <p:nvPr/>
        </p:nvPicPr>
        <p:blipFill>
          <a:blip r:embed="rId19"/>
          <a:stretch>
            <a:fillRect/>
          </a:stretch>
        </p:blipFill>
        <p:spPr>
          <a:xfrm>
            <a:off x="6173565" y="3822686"/>
            <a:ext cx="516993" cy="517213"/>
          </a:xfrm>
          <a:prstGeom prst="rect">
            <a:avLst/>
          </a:prstGeom>
        </p:spPr>
      </p:pic>
    </p:spTree>
    <p:extLst>
      <p:ext uri="{BB962C8B-B14F-4D97-AF65-F5344CB8AC3E}">
        <p14:creationId xmlns:p14="http://schemas.microsoft.com/office/powerpoint/2010/main" val="3043460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77064" y="163228"/>
            <a:ext cx="7362872" cy="5103745"/>
            <a:chOff x="175582" y="958904"/>
            <a:chExt cx="7178040" cy="3034030"/>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66099" y="306425"/>
            <a:ext cx="7302522" cy="369332"/>
          </a:xfrm>
          <a:prstGeom prst="rect">
            <a:avLst/>
          </a:prstGeom>
          <a:noFill/>
        </p:spPr>
        <p:txBody>
          <a:bodyPr wrap="square" lIns="91440" tIns="45720" rIns="91440" bIns="45720" rtlCol="0" anchor="t">
            <a:spAutoFit/>
          </a:bodyPr>
          <a:lstStyle/>
          <a:p>
            <a:pPr algn="ctr"/>
            <a:r>
              <a:rPr lang="en-US">
                <a:solidFill>
                  <a:schemeClr val="bg1"/>
                </a:solidFill>
              </a:rPr>
              <a:t>Crestron Controls for the Anatomy Lab</a:t>
            </a:r>
          </a:p>
        </p:txBody>
      </p:sp>
      <p:sp>
        <p:nvSpPr>
          <p:cNvPr id="8" name="Rounded Rectangle 7">
            <a:extLst>
              <a:ext uri="{FF2B5EF4-FFF2-40B4-BE49-F238E27FC236}">
                <a16:creationId xmlns:a16="http://schemas.microsoft.com/office/drawing/2014/main" id="{519F2116-C57C-ED1C-4502-B806C87CA82D}"/>
              </a:ext>
            </a:extLst>
          </p:cNvPr>
          <p:cNvSpPr/>
          <p:nvPr/>
        </p:nvSpPr>
        <p:spPr>
          <a:xfrm>
            <a:off x="4251207" y="761720"/>
            <a:ext cx="3115206" cy="3804651"/>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a:solidFill>
                <a:schemeClr val="tx1"/>
              </a:solidFill>
              <a:ea typeface="+mn-lt"/>
              <a:cs typeface="+mn-lt"/>
            </a:endParaRPr>
          </a:p>
          <a:p>
            <a:pPr algn="ctr"/>
            <a:r>
              <a:rPr lang="en-US" sz="1200">
                <a:solidFill>
                  <a:schemeClr val="tx1"/>
                </a:solidFill>
                <a:ea typeface="+mn-lt"/>
                <a:cs typeface="+mn-lt"/>
              </a:rPr>
              <a:t>When you select the </a:t>
            </a:r>
            <a:r>
              <a:rPr lang="en-US" sz="1200" b="1">
                <a:solidFill>
                  <a:schemeClr val="tx1"/>
                </a:solidFill>
                <a:ea typeface="+mn-lt"/>
                <a:cs typeface="+mn-lt"/>
              </a:rPr>
              <a:t>Manual Control button</a:t>
            </a:r>
            <a:r>
              <a:rPr lang="en-US" sz="1200">
                <a:solidFill>
                  <a:schemeClr val="tx1"/>
                </a:solidFill>
                <a:ea typeface="+mn-lt"/>
                <a:cs typeface="+mn-lt"/>
              </a:rPr>
              <a:t> on the main Crestron screen, you open a window that allows you to simply </a:t>
            </a:r>
            <a:r>
              <a:rPr lang="en-US" sz="1200" b="1">
                <a:solidFill>
                  <a:schemeClr val="tx1"/>
                </a:solidFill>
                <a:ea typeface="+mn-lt"/>
                <a:cs typeface="+mn-lt"/>
              </a:rPr>
              <a:t>drag and drop the input of your choice to the display of your choosing</a:t>
            </a:r>
            <a:r>
              <a:rPr lang="en-US" sz="1200">
                <a:solidFill>
                  <a:schemeClr val="tx1"/>
                </a:solidFill>
                <a:ea typeface="+mn-lt"/>
                <a:cs typeface="+mn-lt"/>
              </a:rPr>
              <a:t>. </a:t>
            </a:r>
            <a:br>
              <a:rPr lang="en-US" sz="1200">
                <a:ea typeface="+mn-lt"/>
                <a:cs typeface="+mn-lt"/>
              </a:rPr>
            </a:br>
            <a:br>
              <a:rPr lang="en-US" sz="1200">
                <a:ea typeface="+mn-lt"/>
                <a:cs typeface="+mn-lt"/>
              </a:rPr>
            </a:br>
            <a:r>
              <a:rPr lang="en-US" sz="1200">
                <a:solidFill>
                  <a:schemeClr val="tx1"/>
                </a:solidFill>
                <a:ea typeface="+mn-lt"/>
                <a:cs typeface="+mn-lt"/>
              </a:rPr>
              <a:t>For example, if you want to display the content of the doc cam, or visualizer, on all displays, simply drag the doc cam icon, located on the left, to all the displays as labeled on the right, one-by-one. If you change your mind about displaying the content on one of the devices, simply drag and drop it back in the device list. </a:t>
            </a:r>
            <a:br>
              <a:rPr lang="en-US" sz="1200">
                <a:ea typeface="+mn-lt"/>
                <a:cs typeface="+mn-lt"/>
              </a:rPr>
            </a:br>
            <a:br>
              <a:rPr lang="en-US" sz="1200">
                <a:ea typeface="+mn-lt"/>
                <a:cs typeface="+mn-lt"/>
              </a:rPr>
            </a:br>
            <a:r>
              <a:rPr lang="en-US" sz="1200">
                <a:solidFill>
                  <a:schemeClr val="tx1"/>
                </a:solidFill>
                <a:ea typeface="+mn-lt"/>
                <a:cs typeface="+mn-lt"/>
              </a:rPr>
              <a:t>When you have made your selections, click </a:t>
            </a:r>
            <a:r>
              <a:rPr lang="en-US" sz="1200" b="1" i="1">
                <a:solidFill>
                  <a:schemeClr val="tx1"/>
                </a:solidFill>
                <a:ea typeface="+mn-lt"/>
                <a:cs typeface="+mn-lt"/>
              </a:rPr>
              <a:t>“X Close” to go back to the main Crestron screen.</a:t>
            </a:r>
            <a:endParaRPr lang="en-US">
              <a:solidFill>
                <a:schemeClr val="tx1"/>
              </a:solidFill>
            </a:endParaRPr>
          </a:p>
          <a:p>
            <a:pPr algn="ctr"/>
            <a:endParaRPr lang="en-US" sz="1200">
              <a:solidFill>
                <a:schemeClr val="tx1"/>
              </a:solidFill>
            </a:endParaRPr>
          </a:p>
        </p:txBody>
      </p:sp>
      <p:pic>
        <p:nvPicPr>
          <p:cNvPr id="3" name="Picture 2" descr="A screenshot of a computer&#10;&#10;Description automatically generated">
            <a:extLst>
              <a:ext uri="{FF2B5EF4-FFF2-40B4-BE49-F238E27FC236}">
                <a16:creationId xmlns:a16="http://schemas.microsoft.com/office/drawing/2014/main" id="{E205E93C-0C2E-3388-303E-6470E9BA894D}"/>
              </a:ext>
            </a:extLst>
          </p:cNvPr>
          <p:cNvPicPr>
            <a:picLocks noChangeAspect="1"/>
          </p:cNvPicPr>
          <p:nvPr/>
        </p:nvPicPr>
        <p:blipFill>
          <a:blip r:embed="rId3"/>
          <a:stretch>
            <a:fillRect/>
          </a:stretch>
        </p:blipFill>
        <p:spPr>
          <a:xfrm>
            <a:off x="305197" y="880184"/>
            <a:ext cx="3780350" cy="2116144"/>
          </a:xfrm>
          <a:prstGeom prst="rect">
            <a:avLst/>
          </a:prstGeom>
        </p:spPr>
      </p:pic>
      <p:sp>
        <p:nvSpPr>
          <p:cNvPr id="16" name="TextBox 15">
            <a:extLst>
              <a:ext uri="{FF2B5EF4-FFF2-40B4-BE49-F238E27FC236}">
                <a16:creationId xmlns:a16="http://schemas.microsoft.com/office/drawing/2014/main" id="{CB99BD56-BA33-3E24-9834-CD5D6259B546}"/>
              </a:ext>
            </a:extLst>
          </p:cNvPr>
          <p:cNvSpPr txBox="1"/>
          <p:nvPr/>
        </p:nvSpPr>
        <p:spPr>
          <a:xfrm>
            <a:off x="3362453" y="4948752"/>
            <a:ext cx="41945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t>A smaller, identical Crestron panel is located by the door.</a:t>
            </a:r>
          </a:p>
        </p:txBody>
      </p:sp>
      <p:sp>
        <p:nvSpPr>
          <p:cNvPr id="18" name="Rectangle: Rounded Corners 17">
            <a:extLst>
              <a:ext uri="{FF2B5EF4-FFF2-40B4-BE49-F238E27FC236}">
                <a16:creationId xmlns:a16="http://schemas.microsoft.com/office/drawing/2014/main" id="{6E45D3FC-B1B0-A56B-6B0B-5059A7F2C5D5}"/>
              </a:ext>
            </a:extLst>
          </p:cNvPr>
          <p:cNvSpPr/>
          <p:nvPr/>
        </p:nvSpPr>
        <p:spPr>
          <a:xfrm>
            <a:off x="3372473" y="4985395"/>
            <a:ext cx="4041468" cy="24743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3">
            <a:extLst>
              <a:ext uri="{FF2B5EF4-FFF2-40B4-BE49-F238E27FC236}">
                <a16:creationId xmlns:a16="http://schemas.microsoft.com/office/drawing/2014/main" id="{5EE60B18-0060-46C1-C881-D0F2D36EAA48}"/>
              </a:ext>
            </a:extLst>
          </p:cNvPr>
          <p:cNvSpPr/>
          <p:nvPr/>
        </p:nvSpPr>
        <p:spPr>
          <a:xfrm>
            <a:off x="1110910" y="3817792"/>
            <a:ext cx="2405888" cy="765615"/>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7F1F746-C93E-EF6D-2C86-18CEA63CC0BE}"/>
              </a:ext>
            </a:extLst>
          </p:cNvPr>
          <p:cNvSpPr txBox="1"/>
          <p:nvPr/>
        </p:nvSpPr>
        <p:spPr>
          <a:xfrm>
            <a:off x="1498735" y="3875984"/>
            <a:ext cx="1399127" cy="646331"/>
          </a:xfrm>
          <a:prstGeom prst="rect">
            <a:avLst/>
          </a:prstGeom>
          <a:noFill/>
        </p:spPr>
        <p:txBody>
          <a:bodyPr wrap="square" rtlCol="0">
            <a:spAutoFit/>
          </a:bodyPr>
          <a:lstStyle/>
          <a:p>
            <a:r>
              <a:rPr lang="en-US" sz="900" i="1"/>
              <a:t>To learn more, click the QR code, or scan it with your mobile device camera.</a:t>
            </a:r>
          </a:p>
        </p:txBody>
      </p:sp>
      <p:pic>
        <p:nvPicPr>
          <p:cNvPr id="20" name="Graphic 19" descr="Information with solid fill">
            <a:extLst>
              <a:ext uri="{FF2B5EF4-FFF2-40B4-BE49-F238E27FC236}">
                <a16:creationId xmlns:a16="http://schemas.microsoft.com/office/drawing/2014/main" id="{72AE432E-C6DC-08E4-26C6-E76F6E93BE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1444" y="3955857"/>
            <a:ext cx="224632" cy="231247"/>
          </a:xfrm>
          <a:prstGeom prst="rect">
            <a:avLst/>
          </a:prstGeom>
        </p:spPr>
      </p:pic>
      <p:pic>
        <p:nvPicPr>
          <p:cNvPr id="22" name="Picture 21" descr="A qr code on a white background&#10;&#10;Description automatically generated">
            <a:extLst>
              <a:ext uri="{FF2B5EF4-FFF2-40B4-BE49-F238E27FC236}">
                <a16:creationId xmlns:a16="http://schemas.microsoft.com/office/drawing/2014/main" id="{CC61C2B0-7B3F-2C51-C6D7-EA60FF0FD5FE}"/>
              </a:ext>
            </a:extLst>
          </p:cNvPr>
          <p:cNvPicPr>
            <a:picLocks noChangeAspect="1"/>
          </p:cNvPicPr>
          <p:nvPr/>
        </p:nvPicPr>
        <p:blipFill>
          <a:blip r:embed="rId6"/>
          <a:stretch>
            <a:fillRect/>
          </a:stretch>
        </p:blipFill>
        <p:spPr>
          <a:xfrm>
            <a:off x="2866251" y="3927086"/>
            <a:ext cx="516993" cy="517213"/>
          </a:xfrm>
          <a:prstGeom prst="rect">
            <a:avLst/>
          </a:prstGeom>
        </p:spPr>
      </p:pic>
      <p:grpSp>
        <p:nvGrpSpPr>
          <p:cNvPr id="14" name="Group 13">
            <a:extLst>
              <a:ext uri="{FF2B5EF4-FFF2-40B4-BE49-F238E27FC236}">
                <a16:creationId xmlns:a16="http://schemas.microsoft.com/office/drawing/2014/main" id="{457D726C-6A0B-A322-C590-640DC9516B19}"/>
              </a:ext>
            </a:extLst>
          </p:cNvPr>
          <p:cNvGrpSpPr/>
          <p:nvPr/>
        </p:nvGrpSpPr>
        <p:grpSpPr>
          <a:xfrm>
            <a:off x="307399" y="883438"/>
            <a:ext cx="3390107" cy="2626499"/>
            <a:chOff x="183318" y="966831"/>
            <a:chExt cx="2996703" cy="2630167"/>
          </a:xfrm>
        </p:grpSpPr>
        <p:sp>
          <p:nvSpPr>
            <p:cNvPr id="11" name="Rectangle 10">
              <a:extLst>
                <a:ext uri="{FF2B5EF4-FFF2-40B4-BE49-F238E27FC236}">
                  <a16:creationId xmlns:a16="http://schemas.microsoft.com/office/drawing/2014/main" id="{542A1154-8691-FF28-D340-40A96B56911B}"/>
                </a:ext>
              </a:extLst>
            </p:cNvPr>
            <p:cNvSpPr/>
            <p:nvPr/>
          </p:nvSpPr>
          <p:spPr>
            <a:xfrm>
              <a:off x="1195924" y="966832"/>
              <a:ext cx="1984097" cy="235949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1A9A37-3D32-B218-B024-22D308D7B6A4}"/>
                </a:ext>
              </a:extLst>
            </p:cNvPr>
            <p:cNvSpPr/>
            <p:nvPr/>
          </p:nvSpPr>
          <p:spPr>
            <a:xfrm>
              <a:off x="183318" y="966831"/>
              <a:ext cx="980574" cy="235947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urved Up 12">
              <a:extLst>
                <a:ext uri="{FF2B5EF4-FFF2-40B4-BE49-F238E27FC236}">
                  <a16:creationId xmlns:a16="http://schemas.microsoft.com/office/drawing/2014/main" id="{96D1BC1B-694B-25F7-7DA7-79E1DB786C88}"/>
                </a:ext>
              </a:extLst>
            </p:cNvPr>
            <p:cNvSpPr/>
            <p:nvPr/>
          </p:nvSpPr>
          <p:spPr>
            <a:xfrm>
              <a:off x="765249" y="3202932"/>
              <a:ext cx="861446" cy="39406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20C82D25-D7EB-2AA1-62CB-4822814E2CA9}"/>
              </a:ext>
            </a:extLst>
          </p:cNvPr>
          <p:cNvSpPr/>
          <p:nvPr/>
        </p:nvSpPr>
        <p:spPr>
          <a:xfrm>
            <a:off x="303320" y="675262"/>
            <a:ext cx="1083950" cy="208632"/>
          </a:xfrm>
          <a:prstGeom prst="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75000"/>
                  </a:schemeClr>
                </a:solidFill>
              </a:rPr>
              <a:t>Devices</a:t>
            </a:r>
          </a:p>
        </p:txBody>
      </p:sp>
      <p:sp>
        <p:nvSpPr>
          <p:cNvPr id="19" name="Rectangle 18">
            <a:extLst>
              <a:ext uri="{FF2B5EF4-FFF2-40B4-BE49-F238E27FC236}">
                <a16:creationId xmlns:a16="http://schemas.microsoft.com/office/drawing/2014/main" id="{3A031A92-FB33-0761-4B9F-AF0589E15F73}"/>
              </a:ext>
            </a:extLst>
          </p:cNvPr>
          <p:cNvSpPr/>
          <p:nvPr/>
        </p:nvSpPr>
        <p:spPr>
          <a:xfrm>
            <a:off x="1422924" y="674775"/>
            <a:ext cx="2207242" cy="209295"/>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rgbClr val="0070C0"/>
                </a:solidFill>
              </a:rPr>
              <a:t>Displays</a:t>
            </a:r>
            <a:endParaRPr lang="en-US"/>
          </a:p>
        </p:txBody>
      </p:sp>
    </p:spTree>
    <p:extLst>
      <p:ext uri="{BB962C8B-B14F-4D97-AF65-F5344CB8AC3E}">
        <p14:creationId xmlns:p14="http://schemas.microsoft.com/office/powerpoint/2010/main" val="2139334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0F5ECF85-5576-CFA0-E6AB-CCA435785FFD}"/>
              </a:ext>
            </a:extLst>
          </p:cNvPr>
          <p:cNvGrpSpPr/>
          <p:nvPr/>
        </p:nvGrpSpPr>
        <p:grpSpPr>
          <a:xfrm>
            <a:off x="129701" y="86471"/>
            <a:ext cx="7309188" cy="5156520"/>
            <a:chOff x="122366" y="130475"/>
            <a:chExt cx="7309188" cy="5156520"/>
          </a:xfrm>
        </p:grpSpPr>
        <p:grpSp>
          <p:nvGrpSpPr>
            <p:cNvPr id="31" name="Group 30">
              <a:extLst>
                <a:ext uri="{FF2B5EF4-FFF2-40B4-BE49-F238E27FC236}">
                  <a16:creationId xmlns:a16="http://schemas.microsoft.com/office/drawing/2014/main" id="{41DD66F2-A618-0A5E-E531-882E767FB863}"/>
                </a:ext>
              </a:extLst>
            </p:cNvPr>
            <p:cNvGrpSpPr/>
            <p:nvPr/>
          </p:nvGrpSpPr>
          <p:grpSpPr>
            <a:xfrm>
              <a:off x="122366" y="130475"/>
              <a:ext cx="7309188" cy="5156520"/>
              <a:chOff x="145393" y="-184172"/>
              <a:chExt cx="7309188" cy="515652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49858" y="-184172"/>
                <a:ext cx="7304723" cy="5156520"/>
                <a:chOff x="158688" y="811970"/>
                <a:chExt cx="7157015" cy="3008630"/>
              </a:xfrm>
            </p:grpSpPr>
            <p:sp>
              <p:nvSpPr>
                <p:cNvPr id="6" name="object 5">
                  <a:extLst>
                    <a:ext uri="{FF2B5EF4-FFF2-40B4-BE49-F238E27FC236}">
                      <a16:creationId xmlns:a16="http://schemas.microsoft.com/office/drawing/2014/main" id="{A5E1EA58-A83C-CBF5-F0F0-7A7006A2AA3E}"/>
                    </a:ext>
                  </a:extLst>
                </p:cNvPr>
                <p:cNvSpPr/>
                <p:nvPr/>
              </p:nvSpPr>
              <p:spPr>
                <a:xfrm>
                  <a:off x="163063" y="819773"/>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58688" y="819773"/>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sp>
              <p:nvSpPr>
                <p:cNvPr id="5" name="object 4">
                  <a:extLst>
                    <a:ext uri="{FF2B5EF4-FFF2-40B4-BE49-F238E27FC236}">
                      <a16:creationId xmlns:a16="http://schemas.microsoft.com/office/drawing/2014/main" id="{35FD1D93-EBED-A449-D748-A361B51FBADA}"/>
                    </a:ext>
                  </a:extLst>
                </p:cNvPr>
                <p:cNvSpPr/>
                <p:nvPr/>
              </p:nvSpPr>
              <p:spPr>
                <a:xfrm>
                  <a:off x="163063" y="811970"/>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145393" y="-71971"/>
                <a:ext cx="7302522" cy="397801"/>
              </a:xfrm>
              <a:prstGeom prst="rect">
                <a:avLst/>
              </a:prstGeom>
              <a:noFill/>
            </p:spPr>
            <p:txBody>
              <a:bodyPr wrap="square" lIns="91440" tIns="45720" rIns="91440" bIns="45720" rtlCol="0" anchor="t">
                <a:spAutoFit/>
              </a:bodyPr>
              <a:lstStyle/>
              <a:p>
                <a:pPr algn="ctr"/>
                <a:r>
                  <a:rPr lang="en-US" sz="1950">
                    <a:solidFill>
                      <a:schemeClr val="bg1"/>
                    </a:solidFill>
                  </a:rPr>
                  <a:t>WolfVision Doc Cam</a:t>
                </a:r>
                <a:r>
                  <a:rPr lang="en-US" sz="750">
                    <a:solidFill>
                      <a:schemeClr val="bg1"/>
                    </a:solidFill>
                  </a:rPr>
                  <a:t> </a:t>
                </a:r>
                <a:r>
                  <a:rPr lang="en-US" sz="1950">
                    <a:solidFill>
                      <a:schemeClr val="bg1"/>
                    </a:solidFill>
                  </a:rPr>
                  <a:t>(VZ</a:t>
                </a:r>
                <a:r>
                  <a:rPr lang="en-US" sz="750">
                    <a:solidFill>
                      <a:schemeClr val="bg1"/>
                    </a:solidFill>
                  </a:rPr>
                  <a:t> </a:t>
                </a:r>
                <a:r>
                  <a:rPr lang="en-US" sz="1950">
                    <a:solidFill>
                      <a:schemeClr val="bg1"/>
                    </a:solidFill>
                  </a:rPr>
                  <a:t>9.4F) - Anatomy Lab</a:t>
                </a:r>
                <a:endParaRPr lang="en-US" sz="1990">
                  <a:solidFill>
                    <a:schemeClr val="bg1"/>
                  </a:solidFill>
                </a:endParaRPr>
              </a:p>
            </p:txBody>
          </p:sp>
        </p:grpSp>
        <p:grpSp>
          <p:nvGrpSpPr>
            <p:cNvPr id="35" name="Group 34">
              <a:extLst>
                <a:ext uri="{FF2B5EF4-FFF2-40B4-BE49-F238E27FC236}">
                  <a16:creationId xmlns:a16="http://schemas.microsoft.com/office/drawing/2014/main" id="{B5BF2AB9-EDE1-71B0-B56A-514D3CC966B6}"/>
                </a:ext>
              </a:extLst>
            </p:cNvPr>
            <p:cNvGrpSpPr/>
            <p:nvPr/>
          </p:nvGrpSpPr>
          <p:grpSpPr>
            <a:xfrm>
              <a:off x="148063" y="688506"/>
              <a:ext cx="7214076" cy="4550459"/>
              <a:chOff x="203946" y="285555"/>
              <a:chExt cx="7192705" cy="4550459"/>
            </a:xfrm>
          </p:grpSpPr>
          <p:grpSp>
            <p:nvGrpSpPr>
              <p:cNvPr id="33" name="Group 32">
                <a:extLst>
                  <a:ext uri="{FF2B5EF4-FFF2-40B4-BE49-F238E27FC236}">
                    <a16:creationId xmlns:a16="http://schemas.microsoft.com/office/drawing/2014/main" id="{E27A4C7F-D1DE-A909-CB32-7E459B1D11AD}"/>
                  </a:ext>
                </a:extLst>
              </p:cNvPr>
              <p:cNvGrpSpPr/>
              <p:nvPr/>
            </p:nvGrpSpPr>
            <p:grpSpPr>
              <a:xfrm>
                <a:off x="258251" y="285555"/>
                <a:ext cx="7138400" cy="4550459"/>
                <a:chOff x="261967" y="293642"/>
                <a:chExt cx="7138400" cy="4543681"/>
              </a:xfrm>
            </p:grpSpPr>
            <p:pic>
              <p:nvPicPr>
                <p:cNvPr id="30" name="Picture 29" descr="A diagram of a machine&#10;&#10;Description automatically generated">
                  <a:extLst>
                    <a:ext uri="{FF2B5EF4-FFF2-40B4-BE49-F238E27FC236}">
                      <a16:creationId xmlns:a16="http://schemas.microsoft.com/office/drawing/2014/main" id="{C54CC1CB-CBCF-8FD0-1A8C-5C20100F6254}"/>
                    </a:ext>
                  </a:extLst>
                </p:cNvPr>
                <p:cNvPicPr>
                  <a:picLocks noChangeAspect="1"/>
                </p:cNvPicPr>
                <p:nvPr/>
              </p:nvPicPr>
              <p:blipFill rotWithShape="1">
                <a:blip r:embed="rId3"/>
                <a:srcRect l="4616"/>
                <a:stretch/>
              </p:blipFill>
              <p:spPr>
                <a:xfrm>
                  <a:off x="261967" y="293642"/>
                  <a:ext cx="3492030" cy="4543681"/>
                </a:xfrm>
                <a:prstGeom prst="rect">
                  <a:avLst/>
                </a:prstGeom>
              </p:spPr>
            </p:pic>
            <p:pic>
              <p:nvPicPr>
                <p:cNvPr id="28" name="Picture 27" descr="A black and white camera control&#10;&#10;Description automatically generated with medium confidence">
                  <a:extLst>
                    <a:ext uri="{FF2B5EF4-FFF2-40B4-BE49-F238E27FC236}">
                      <a16:creationId xmlns:a16="http://schemas.microsoft.com/office/drawing/2014/main" id="{6ADE1267-A844-027E-5992-E9A22A5F5976}"/>
                    </a:ext>
                  </a:extLst>
                </p:cNvPr>
                <p:cNvPicPr>
                  <a:picLocks noChangeAspect="1"/>
                </p:cNvPicPr>
                <p:nvPr/>
              </p:nvPicPr>
              <p:blipFill rotWithShape="1">
                <a:blip r:embed="rId4"/>
                <a:srcRect l="1513" t="5364" r="1338" b="2026"/>
                <a:stretch/>
              </p:blipFill>
              <p:spPr>
                <a:xfrm>
                  <a:off x="4004649" y="2560528"/>
                  <a:ext cx="3234162" cy="2254083"/>
                </a:xfrm>
                <a:prstGeom prst="rect">
                  <a:avLst/>
                </a:prstGeom>
              </p:spPr>
            </p:pic>
            <p:sp>
              <p:nvSpPr>
                <p:cNvPr id="24" name="Rounded Rectangle 23">
                  <a:extLst>
                    <a:ext uri="{FF2B5EF4-FFF2-40B4-BE49-F238E27FC236}">
                      <a16:creationId xmlns:a16="http://schemas.microsoft.com/office/drawing/2014/main" id="{48BA1DA7-25B7-4C7D-B2AC-4CB83DE7C4E7}"/>
                    </a:ext>
                  </a:extLst>
                </p:cNvPr>
                <p:cNvSpPr/>
                <p:nvPr/>
              </p:nvSpPr>
              <p:spPr>
                <a:xfrm>
                  <a:off x="3822795" y="2522934"/>
                  <a:ext cx="3577572" cy="2304476"/>
                </a:xfrm>
                <a:prstGeom prst="roundRect">
                  <a:avLst/>
                </a:pr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grpSp>
          <p:sp>
            <p:nvSpPr>
              <p:cNvPr id="34" name="Rectangle 33">
                <a:extLst>
                  <a:ext uri="{FF2B5EF4-FFF2-40B4-BE49-F238E27FC236}">
                    <a16:creationId xmlns:a16="http://schemas.microsoft.com/office/drawing/2014/main" id="{C1F2847A-0968-67A9-3304-C32582384277}"/>
                  </a:ext>
                </a:extLst>
              </p:cNvPr>
              <p:cNvSpPr/>
              <p:nvPr/>
            </p:nvSpPr>
            <p:spPr>
              <a:xfrm>
                <a:off x="203946" y="321733"/>
                <a:ext cx="856697" cy="511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7574DF4-9C79-1150-141C-8CB91B4AD120}"/>
                </a:ext>
              </a:extLst>
            </p:cNvPr>
            <p:cNvGrpSpPr/>
            <p:nvPr/>
          </p:nvGrpSpPr>
          <p:grpSpPr>
            <a:xfrm>
              <a:off x="3736346" y="738651"/>
              <a:ext cx="3610362" cy="1736548"/>
              <a:chOff x="3761858" y="718057"/>
              <a:chExt cx="3610362" cy="1736548"/>
            </a:xfrm>
          </p:grpSpPr>
          <p:sp>
            <p:nvSpPr>
              <p:cNvPr id="3" name="Rounded Rectangle 2">
                <a:extLst>
                  <a:ext uri="{FF2B5EF4-FFF2-40B4-BE49-F238E27FC236}">
                    <a16:creationId xmlns:a16="http://schemas.microsoft.com/office/drawing/2014/main" id="{5A121019-2445-DE89-0204-3007EE9EBF08}"/>
                  </a:ext>
                </a:extLst>
              </p:cNvPr>
              <p:cNvSpPr/>
              <p:nvPr/>
            </p:nvSpPr>
            <p:spPr>
              <a:xfrm>
                <a:off x="3793146" y="718057"/>
                <a:ext cx="3556871" cy="1649880"/>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solidFill>
                    <a:schemeClr val="tx1"/>
                  </a:solidFill>
                </a:endParaRPr>
              </a:p>
            </p:txBody>
          </p:sp>
          <p:sp>
            <p:nvSpPr>
              <p:cNvPr id="10" name="TextBox 9">
                <a:extLst>
                  <a:ext uri="{FF2B5EF4-FFF2-40B4-BE49-F238E27FC236}">
                    <a16:creationId xmlns:a16="http://schemas.microsoft.com/office/drawing/2014/main" id="{7475F924-D579-C78E-4AA7-3B770855C242}"/>
                  </a:ext>
                </a:extLst>
              </p:cNvPr>
              <p:cNvSpPr txBox="1"/>
              <p:nvPr/>
            </p:nvSpPr>
            <p:spPr>
              <a:xfrm>
                <a:off x="3761858" y="768631"/>
                <a:ext cx="3530445" cy="1685974"/>
              </a:xfrm>
              <a:prstGeom prst="rect">
                <a:avLst/>
              </a:prstGeom>
              <a:noFill/>
            </p:spPr>
            <p:txBody>
              <a:bodyPr wrap="square" lIns="91440" tIns="45720" rIns="91440" bIns="45720" rtlCol="0" anchor="t">
                <a:spAutoFit/>
              </a:bodyPr>
              <a:lstStyle/>
              <a:p>
                <a:r>
                  <a:rPr lang="en-US" sz="1200"/>
                  <a:t>This room has been supplied with a WolfVision Doc Cam already connected </a:t>
                </a:r>
              </a:p>
              <a:p>
                <a:r>
                  <a:rPr lang="en-US" sz="1200"/>
                  <a:t>to the Crestron control panel </a:t>
                </a:r>
              </a:p>
              <a:p>
                <a:r>
                  <a:rPr lang="en-US" sz="1200"/>
                  <a:t>to easily share printed materials, </a:t>
                </a:r>
              </a:p>
              <a:p>
                <a:r>
                  <a:rPr lang="en-US" sz="1200"/>
                  <a:t>3D objects, a mobile device, etc.</a:t>
                </a:r>
              </a:p>
              <a:p>
                <a:r>
                  <a:rPr lang="en-US" sz="1200"/>
                  <a:t>To begin, be sure the Doc Cam is selected for sharing via the Crestron Control panel and lift up the Doc Cam arm.</a:t>
                </a:r>
              </a:p>
              <a:p>
                <a:endParaRPr lang="en-US" sz="756"/>
              </a:p>
            </p:txBody>
          </p:sp>
          <p:pic>
            <p:nvPicPr>
              <p:cNvPr id="9" name="Picture 8" descr="A drawing of a machine&#10;&#10;Description automatically generated">
                <a:extLst>
                  <a:ext uri="{FF2B5EF4-FFF2-40B4-BE49-F238E27FC236}">
                    <a16:creationId xmlns:a16="http://schemas.microsoft.com/office/drawing/2014/main" id="{7469CC33-5BCB-D0B4-AC98-5E279C135BBA}"/>
                  </a:ext>
                </a:extLst>
              </p:cNvPr>
              <p:cNvPicPr>
                <a:picLocks noChangeAspect="1"/>
              </p:cNvPicPr>
              <p:nvPr/>
            </p:nvPicPr>
            <p:blipFill rotWithShape="1">
              <a:blip r:embed="rId5"/>
              <a:srcRect l="4695" t="18655" r="8232" b="16865"/>
              <a:stretch/>
            </p:blipFill>
            <p:spPr>
              <a:xfrm flipH="1">
                <a:off x="6080718" y="1005889"/>
                <a:ext cx="1291502" cy="722021"/>
              </a:xfrm>
              <a:prstGeom prst="rect">
                <a:avLst/>
              </a:prstGeom>
            </p:spPr>
          </p:pic>
        </p:grpSp>
      </p:grpSp>
    </p:spTree>
    <p:extLst>
      <p:ext uri="{BB962C8B-B14F-4D97-AF65-F5344CB8AC3E}">
        <p14:creationId xmlns:p14="http://schemas.microsoft.com/office/powerpoint/2010/main" val="2526377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18334" y="151075"/>
            <a:ext cx="7326183" cy="5096786"/>
            <a:chOff x="175582" y="958904"/>
            <a:chExt cx="7178040" cy="3034030"/>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92589" y="323307"/>
            <a:ext cx="7302522" cy="338554"/>
          </a:xfrm>
          <a:prstGeom prst="rect">
            <a:avLst/>
          </a:prstGeom>
          <a:noFill/>
        </p:spPr>
        <p:txBody>
          <a:bodyPr wrap="square" lIns="91440" tIns="45720" rIns="91440" bIns="45720" rtlCol="0" anchor="t">
            <a:spAutoFit/>
          </a:bodyPr>
          <a:lstStyle/>
          <a:p>
            <a:pPr algn="ctr"/>
            <a:r>
              <a:rPr lang="en-US" sz="1600">
                <a:solidFill>
                  <a:schemeClr val="bg1"/>
                </a:solidFill>
              </a:rPr>
              <a:t>Controls for Teams Rooms (Conference Rooms; Small Group Rooms)</a:t>
            </a:r>
          </a:p>
        </p:txBody>
      </p:sp>
      <p:sp>
        <p:nvSpPr>
          <p:cNvPr id="8" name="Rounded Rectangle 7">
            <a:extLst>
              <a:ext uri="{FF2B5EF4-FFF2-40B4-BE49-F238E27FC236}">
                <a16:creationId xmlns:a16="http://schemas.microsoft.com/office/drawing/2014/main" id="{519F2116-C57C-ED1C-4502-B806C87CA82D}"/>
              </a:ext>
            </a:extLst>
          </p:cNvPr>
          <p:cNvSpPr/>
          <p:nvPr/>
        </p:nvSpPr>
        <p:spPr>
          <a:xfrm>
            <a:off x="3749418" y="824528"/>
            <a:ext cx="3625254" cy="1743614"/>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56721" tIns="28361" rIns="56721" bIns="28361" rtlCol="0" anchor="ctr"/>
          <a:lstStyle/>
          <a:p>
            <a:pPr algn="ctr"/>
            <a:r>
              <a:rPr lang="en-US" sz="1200">
                <a:solidFill>
                  <a:schemeClr val="tx1"/>
                </a:solidFill>
              </a:rPr>
              <a:t>The Crestron panel in this room is simple and small with either the device itself mounted on the wall next to the BenQ Interactive board or attached from the wall to the conference table. There are two primary purposes to these rooms: a) share content from one’s personal laptop and/or b) connect to others not physically present in the room through audio-video conferencing tools, </a:t>
            </a:r>
            <a:r>
              <a:rPr lang="en-US" sz="1200" b="1">
                <a:solidFill>
                  <a:schemeClr val="tx1"/>
                </a:solidFill>
              </a:rPr>
              <a:t>Teams and Zoom.</a:t>
            </a:r>
          </a:p>
        </p:txBody>
      </p:sp>
      <p:sp>
        <p:nvSpPr>
          <p:cNvPr id="9" name="TextBox 8">
            <a:extLst>
              <a:ext uri="{FF2B5EF4-FFF2-40B4-BE49-F238E27FC236}">
                <a16:creationId xmlns:a16="http://schemas.microsoft.com/office/drawing/2014/main" id="{0E2E5C01-E722-EEEF-9F10-B3C1168F8BAF}"/>
              </a:ext>
            </a:extLst>
          </p:cNvPr>
          <p:cNvSpPr txBox="1"/>
          <p:nvPr/>
        </p:nvSpPr>
        <p:spPr>
          <a:xfrm>
            <a:off x="210398" y="3082890"/>
            <a:ext cx="3505545" cy="646331"/>
          </a:xfrm>
          <a:prstGeom prst="rect">
            <a:avLst/>
          </a:prstGeom>
          <a:solidFill>
            <a:schemeClr val="accent2">
              <a:lumMod val="60000"/>
              <a:lumOff val="40000"/>
            </a:schemeClr>
          </a:solidFill>
          <a:ln>
            <a:solidFill>
              <a:schemeClr val="accent2">
                <a:lumMod val="75000"/>
              </a:schemeClr>
            </a:solidFill>
          </a:ln>
        </p:spPr>
        <p:txBody>
          <a:bodyPr wrap="square" lIns="91440" tIns="45720" rIns="91440" bIns="45720" rtlCol="0" anchor="t">
            <a:spAutoFit/>
          </a:bodyPr>
          <a:lstStyle/>
          <a:p>
            <a:pPr algn="ctr"/>
            <a:r>
              <a:rPr lang="en-US" sz="1200" b="1" i="1" dirty="0"/>
              <a:t>To the right on the Crestron interface, you will see any scheduled meetings for the room using the Teams video-conferencing feature. </a:t>
            </a:r>
            <a:endParaRPr lang="en-US" sz="1200" i="1" dirty="0"/>
          </a:p>
        </p:txBody>
      </p:sp>
      <p:sp>
        <p:nvSpPr>
          <p:cNvPr id="32" name="Rounded Rectangle 31">
            <a:extLst>
              <a:ext uri="{FF2B5EF4-FFF2-40B4-BE49-F238E27FC236}">
                <a16:creationId xmlns:a16="http://schemas.microsoft.com/office/drawing/2014/main" id="{305F4773-6BEE-4509-84AA-D334E2DE78EB}"/>
              </a:ext>
            </a:extLst>
          </p:cNvPr>
          <p:cNvSpPr/>
          <p:nvPr/>
        </p:nvSpPr>
        <p:spPr>
          <a:xfrm>
            <a:off x="187032" y="3859868"/>
            <a:ext cx="2387484" cy="56504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38" name="TextBox 37">
            <a:extLst>
              <a:ext uri="{FF2B5EF4-FFF2-40B4-BE49-F238E27FC236}">
                <a16:creationId xmlns:a16="http://schemas.microsoft.com/office/drawing/2014/main" id="{241384EE-6E1D-9C27-0341-C391C39C4035}"/>
              </a:ext>
            </a:extLst>
          </p:cNvPr>
          <p:cNvSpPr txBox="1"/>
          <p:nvPr/>
        </p:nvSpPr>
        <p:spPr>
          <a:xfrm>
            <a:off x="351846" y="3972494"/>
            <a:ext cx="2227800" cy="359457"/>
          </a:xfrm>
          <a:prstGeom prst="rect">
            <a:avLst/>
          </a:prstGeom>
          <a:noFill/>
        </p:spPr>
        <p:txBody>
          <a:bodyPr wrap="square" lIns="91440" tIns="45720" rIns="91440" bIns="45720" rtlCol="0" anchor="t">
            <a:spAutoFit/>
          </a:bodyPr>
          <a:lstStyle/>
          <a:p>
            <a:r>
              <a:rPr lang="en-US" sz="850" dirty="0"/>
              <a:t>Forgot to schedule a room? Start one now and send the invitation info to your guests.</a:t>
            </a:r>
          </a:p>
        </p:txBody>
      </p:sp>
      <p:grpSp>
        <p:nvGrpSpPr>
          <p:cNvPr id="20" name="Group 19">
            <a:extLst>
              <a:ext uri="{FF2B5EF4-FFF2-40B4-BE49-F238E27FC236}">
                <a16:creationId xmlns:a16="http://schemas.microsoft.com/office/drawing/2014/main" id="{E913B7CA-B512-4E4C-2709-1AB167347202}"/>
              </a:ext>
            </a:extLst>
          </p:cNvPr>
          <p:cNvGrpSpPr/>
          <p:nvPr/>
        </p:nvGrpSpPr>
        <p:grpSpPr>
          <a:xfrm>
            <a:off x="2537869" y="3757219"/>
            <a:ext cx="2478566" cy="690539"/>
            <a:chOff x="3994421" y="3704163"/>
            <a:chExt cx="3995673" cy="1113211"/>
          </a:xfrm>
        </p:grpSpPr>
        <p:sp>
          <p:nvSpPr>
            <p:cNvPr id="34" name="Rounded Rectangle 33">
              <a:extLst>
                <a:ext uri="{FF2B5EF4-FFF2-40B4-BE49-F238E27FC236}">
                  <a16:creationId xmlns:a16="http://schemas.microsoft.com/office/drawing/2014/main" id="{8B524B1E-C8C7-0DF6-529E-7FB512DBBB96}"/>
                </a:ext>
              </a:extLst>
            </p:cNvPr>
            <p:cNvSpPr>
              <a:spLocks/>
            </p:cNvSpPr>
            <p:nvPr/>
          </p:nvSpPr>
          <p:spPr>
            <a:xfrm>
              <a:off x="4067318" y="3921262"/>
              <a:ext cx="3922776" cy="896112"/>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41" name="TextBox 40">
              <a:extLst>
                <a:ext uri="{FF2B5EF4-FFF2-40B4-BE49-F238E27FC236}">
                  <a16:creationId xmlns:a16="http://schemas.microsoft.com/office/drawing/2014/main" id="{FF5EB086-1325-AC04-13C6-46BC50EE4A51}"/>
                </a:ext>
              </a:extLst>
            </p:cNvPr>
            <p:cNvSpPr txBox="1"/>
            <p:nvPr/>
          </p:nvSpPr>
          <p:spPr>
            <a:xfrm>
              <a:off x="4339612" y="4082722"/>
              <a:ext cx="3293683" cy="579477"/>
            </a:xfrm>
            <a:prstGeom prst="rect">
              <a:avLst/>
            </a:prstGeom>
            <a:noFill/>
          </p:spPr>
          <p:txBody>
            <a:bodyPr wrap="square" rtlCol="0">
              <a:spAutoFit/>
            </a:bodyPr>
            <a:lstStyle/>
            <a:p>
              <a:r>
                <a:rPr lang="en-US" sz="868"/>
                <a:t>Need audio, but not video? Make a simple call here.</a:t>
              </a:r>
            </a:p>
          </p:txBody>
        </p:sp>
        <p:pic>
          <p:nvPicPr>
            <p:cNvPr id="28" name="Picture 27" descr="A phone icon on a blue background&#10;&#10;Description automatically generated">
              <a:extLst>
                <a:ext uri="{FF2B5EF4-FFF2-40B4-BE49-F238E27FC236}">
                  <a16:creationId xmlns:a16="http://schemas.microsoft.com/office/drawing/2014/main" id="{CDE65E2F-DFE9-F5BD-7225-33E033750310}"/>
                </a:ext>
              </a:extLst>
            </p:cNvPr>
            <p:cNvPicPr>
              <a:picLocks noChangeAspect="1"/>
            </p:cNvPicPr>
            <p:nvPr/>
          </p:nvPicPr>
          <p:blipFill>
            <a:blip r:embed="rId4"/>
            <a:stretch>
              <a:fillRect/>
            </a:stretch>
          </p:blipFill>
          <p:spPr>
            <a:xfrm>
              <a:off x="3994421" y="3704163"/>
              <a:ext cx="457200" cy="454511"/>
            </a:xfrm>
            <a:prstGeom prst="ellipse">
              <a:avLst/>
            </a:prstGeom>
          </p:spPr>
        </p:pic>
      </p:grpSp>
      <p:grpSp>
        <p:nvGrpSpPr>
          <p:cNvPr id="18" name="Group 17">
            <a:extLst>
              <a:ext uri="{FF2B5EF4-FFF2-40B4-BE49-F238E27FC236}">
                <a16:creationId xmlns:a16="http://schemas.microsoft.com/office/drawing/2014/main" id="{90F8A97C-4A06-C5E3-B2E6-79F7C6536F18}"/>
              </a:ext>
            </a:extLst>
          </p:cNvPr>
          <p:cNvGrpSpPr/>
          <p:nvPr/>
        </p:nvGrpSpPr>
        <p:grpSpPr>
          <a:xfrm>
            <a:off x="2571588" y="4494025"/>
            <a:ext cx="2492993" cy="659214"/>
            <a:chOff x="3951077" y="4821825"/>
            <a:chExt cx="4018931" cy="1062712"/>
          </a:xfrm>
        </p:grpSpPr>
        <p:sp>
          <p:nvSpPr>
            <p:cNvPr id="33" name="Rounded Rectangle 32">
              <a:extLst>
                <a:ext uri="{FF2B5EF4-FFF2-40B4-BE49-F238E27FC236}">
                  <a16:creationId xmlns:a16="http://schemas.microsoft.com/office/drawing/2014/main" id="{86D3A4B4-C061-4F21-FC01-EE5B46BE0D32}"/>
                </a:ext>
              </a:extLst>
            </p:cNvPr>
            <p:cNvSpPr>
              <a:spLocks/>
            </p:cNvSpPr>
            <p:nvPr/>
          </p:nvSpPr>
          <p:spPr>
            <a:xfrm>
              <a:off x="4047232" y="4988425"/>
              <a:ext cx="3922776" cy="896112"/>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42" name="TextBox 41">
              <a:extLst>
                <a:ext uri="{FF2B5EF4-FFF2-40B4-BE49-F238E27FC236}">
                  <a16:creationId xmlns:a16="http://schemas.microsoft.com/office/drawing/2014/main" id="{9CC98E0E-85BB-8258-460B-79C9DC9DF918}"/>
                </a:ext>
              </a:extLst>
            </p:cNvPr>
            <p:cNvSpPr txBox="1"/>
            <p:nvPr/>
          </p:nvSpPr>
          <p:spPr>
            <a:xfrm>
              <a:off x="4264442" y="5162809"/>
              <a:ext cx="3375583" cy="364165"/>
            </a:xfrm>
            <a:prstGeom prst="rect">
              <a:avLst/>
            </a:prstGeom>
            <a:noFill/>
          </p:spPr>
          <p:txBody>
            <a:bodyPr wrap="square" rtlCol="0">
              <a:spAutoFit/>
            </a:bodyPr>
            <a:lstStyle/>
            <a:p>
              <a:r>
                <a:rPr lang="en-US" sz="868"/>
                <a:t>Need live captions? Click here.</a:t>
              </a:r>
            </a:p>
          </p:txBody>
        </p:sp>
        <p:pic>
          <p:nvPicPr>
            <p:cNvPr id="19" name="Picture 18" descr="A white outline of a person with their arms outstretched&#10;&#10;Description automatically generated">
              <a:extLst>
                <a:ext uri="{FF2B5EF4-FFF2-40B4-BE49-F238E27FC236}">
                  <a16:creationId xmlns:a16="http://schemas.microsoft.com/office/drawing/2014/main" id="{588EFA20-EAC1-ACC4-ADA8-13A32708632F}"/>
                </a:ext>
              </a:extLst>
            </p:cNvPr>
            <p:cNvPicPr>
              <a:picLocks noChangeAspect="1"/>
            </p:cNvPicPr>
            <p:nvPr/>
          </p:nvPicPr>
          <p:blipFill>
            <a:blip r:embed="rId5"/>
            <a:stretch>
              <a:fillRect/>
            </a:stretch>
          </p:blipFill>
          <p:spPr>
            <a:xfrm>
              <a:off x="3951077" y="4821825"/>
              <a:ext cx="457200" cy="457200"/>
            </a:xfrm>
            <a:prstGeom prst="ellipse">
              <a:avLst/>
            </a:prstGeom>
          </p:spPr>
        </p:pic>
      </p:grpSp>
      <p:grpSp>
        <p:nvGrpSpPr>
          <p:cNvPr id="16" name="Group 15">
            <a:extLst>
              <a:ext uri="{FF2B5EF4-FFF2-40B4-BE49-F238E27FC236}">
                <a16:creationId xmlns:a16="http://schemas.microsoft.com/office/drawing/2014/main" id="{23586261-2173-4225-E443-AF6AC227A1D8}"/>
              </a:ext>
            </a:extLst>
          </p:cNvPr>
          <p:cNvGrpSpPr/>
          <p:nvPr/>
        </p:nvGrpSpPr>
        <p:grpSpPr>
          <a:xfrm>
            <a:off x="4993143" y="4468532"/>
            <a:ext cx="2358182" cy="715320"/>
            <a:chOff x="7952075" y="4982585"/>
            <a:chExt cx="3927293" cy="1130973"/>
          </a:xfrm>
        </p:grpSpPr>
        <p:grpSp>
          <p:nvGrpSpPr>
            <p:cNvPr id="15" name="Group 14">
              <a:extLst>
                <a:ext uri="{FF2B5EF4-FFF2-40B4-BE49-F238E27FC236}">
                  <a16:creationId xmlns:a16="http://schemas.microsoft.com/office/drawing/2014/main" id="{7B682114-116A-9230-F749-94E1A57BA020}"/>
                </a:ext>
              </a:extLst>
            </p:cNvPr>
            <p:cNvGrpSpPr/>
            <p:nvPr/>
          </p:nvGrpSpPr>
          <p:grpSpPr>
            <a:xfrm>
              <a:off x="8108582" y="5144615"/>
              <a:ext cx="3770786" cy="968943"/>
              <a:chOff x="8109541" y="4873559"/>
              <a:chExt cx="3770786" cy="968943"/>
            </a:xfrm>
          </p:grpSpPr>
          <p:sp>
            <p:nvSpPr>
              <p:cNvPr id="36" name="Rounded Rectangle 35">
                <a:extLst>
                  <a:ext uri="{FF2B5EF4-FFF2-40B4-BE49-F238E27FC236}">
                    <a16:creationId xmlns:a16="http://schemas.microsoft.com/office/drawing/2014/main" id="{64CF53D2-D8B9-7B20-FE3F-76CCC83B221B}"/>
                  </a:ext>
                </a:extLst>
              </p:cNvPr>
              <p:cNvSpPr/>
              <p:nvPr/>
            </p:nvSpPr>
            <p:spPr>
              <a:xfrm>
                <a:off x="8109541" y="4873559"/>
                <a:ext cx="3770786" cy="896112"/>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43" name="TextBox 42">
                <a:extLst>
                  <a:ext uri="{FF2B5EF4-FFF2-40B4-BE49-F238E27FC236}">
                    <a16:creationId xmlns:a16="http://schemas.microsoft.com/office/drawing/2014/main" id="{29AA3564-3692-0D96-C91F-F3BA3F1BDA4F}"/>
                  </a:ext>
                </a:extLst>
              </p:cNvPr>
              <p:cNvSpPr txBox="1"/>
              <p:nvPr/>
            </p:nvSpPr>
            <p:spPr>
              <a:xfrm>
                <a:off x="8316209" y="5047710"/>
                <a:ext cx="3401313" cy="794792"/>
              </a:xfrm>
              <a:prstGeom prst="rect">
                <a:avLst/>
              </a:prstGeom>
              <a:noFill/>
            </p:spPr>
            <p:txBody>
              <a:bodyPr wrap="square" rtlCol="0">
                <a:spAutoFit/>
              </a:bodyPr>
              <a:lstStyle/>
              <a:p>
                <a:r>
                  <a:rPr lang="en-US" sz="868"/>
                  <a:t>Click here for more tools, such as resetting the system when things aren’t working</a:t>
                </a:r>
                <a:r>
                  <a:rPr lang="en-US" sz="756"/>
                  <a:t>.</a:t>
                </a:r>
              </a:p>
            </p:txBody>
          </p:sp>
        </p:grpSp>
        <p:pic>
          <p:nvPicPr>
            <p:cNvPr id="17" name="Picture 16" descr="A group of dots in a circle&#10;&#10;Description automatically generated">
              <a:extLst>
                <a:ext uri="{FF2B5EF4-FFF2-40B4-BE49-F238E27FC236}">
                  <a16:creationId xmlns:a16="http://schemas.microsoft.com/office/drawing/2014/main" id="{0A64D567-AA3B-7287-B605-AABBCBEBB006}"/>
                </a:ext>
              </a:extLst>
            </p:cNvPr>
            <p:cNvPicPr>
              <a:picLocks noChangeAspect="1"/>
            </p:cNvPicPr>
            <p:nvPr/>
          </p:nvPicPr>
          <p:blipFill>
            <a:blip r:embed="rId6"/>
            <a:stretch>
              <a:fillRect/>
            </a:stretch>
          </p:blipFill>
          <p:spPr>
            <a:xfrm>
              <a:off x="7952075" y="4982585"/>
              <a:ext cx="473624" cy="457200"/>
            </a:xfrm>
            <a:prstGeom prst="ellipse">
              <a:avLst/>
            </a:prstGeom>
          </p:spPr>
        </p:pic>
      </p:grpSp>
      <p:grpSp>
        <p:nvGrpSpPr>
          <p:cNvPr id="47" name="Group 46">
            <a:extLst>
              <a:ext uri="{FF2B5EF4-FFF2-40B4-BE49-F238E27FC236}">
                <a16:creationId xmlns:a16="http://schemas.microsoft.com/office/drawing/2014/main" id="{FEBC8596-E6DE-A128-6B77-CC66AE085CAF}"/>
              </a:ext>
            </a:extLst>
          </p:cNvPr>
          <p:cNvGrpSpPr/>
          <p:nvPr/>
        </p:nvGrpSpPr>
        <p:grpSpPr>
          <a:xfrm>
            <a:off x="4954341" y="3764842"/>
            <a:ext cx="2432393" cy="675435"/>
            <a:chOff x="8286637" y="4383260"/>
            <a:chExt cx="3921238" cy="1088862"/>
          </a:xfrm>
        </p:grpSpPr>
        <p:sp>
          <p:nvSpPr>
            <p:cNvPr id="31" name="Rounded Rectangle 30">
              <a:extLst>
                <a:ext uri="{FF2B5EF4-FFF2-40B4-BE49-F238E27FC236}">
                  <a16:creationId xmlns:a16="http://schemas.microsoft.com/office/drawing/2014/main" id="{46D1A7A8-EE2C-42DE-EEF8-1B856DB0DF20}"/>
                </a:ext>
              </a:extLst>
            </p:cNvPr>
            <p:cNvSpPr/>
            <p:nvPr/>
          </p:nvSpPr>
          <p:spPr>
            <a:xfrm>
              <a:off x="8437089" y="4572519"/>
              <a:ext cx="3770786" cy="899603"/>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44" name="TextBox 43">
              <a:extLst>
                <a:ext uri="{FF2B5EF4-FFF2-40B4-BE49-F238E27FC236}">
                  <a16:creationId xmlns:a16="http://schemas.microsoft.com/office/drawing/2014/main" id="{536D350A-84A2-F1DB-1F61-DC9F30467674}"/>
                </a:ext>
              </a:extLst>
            </p:cNvPr>
            <p:cNvSpPr txBox="1"/>
            <p:nvPr/>
          </p:nvSpPr>
          <p:spPr>
            <a:xfrm>
              <a:off x="8610450" y="4538154"/>
              <a:ext cx="3225368" cy="364165"/>
            </a:xfrm>
            <a:prstGeom prst="rect">
              <a:avLst/>
            </a:prstGeom>
            <a:noFill/>
          </p:spPr>
          <p:txBody>
            <a:bodyPr wrap="square" rtlCol="0">
              <a:spAutoFit/>
            </a:bodyPr>
            <a:lstStyle/>
            <a:p>
              <a:r>
                <a:rPr lang="en-US" sz="868"/>
                <a:t>Share guests’ local content. Connect</a:t>
              </a:r>
            </a:p>
          </p:txBody>
        </p:sp>
        <p:pic>
          <p:nvPicPr>
            <p:cNvPr id="26" name="Picture 25" descr="A white arrow in a blue circle&#10;&#10;Description automatically generated">
              <a:extLst>
                <a:ext uri="{FF2B5EF4-FFF2-40B4-BE49-F238E27FC236}">
                  <a16:creationId xmlns:a16="http://schemas.microsoft.com/office/drawing/2014/main" id="{4A78D192-26C7-B24D-D91D-532B4C5BEC2E}"/>
                </a:ext>
              </a:extLst>
            </p:cNvPr>
            <p:cNvPicPr>
              <a:picLocks noChangeAspect="1"/>
            </p:cNvPicPr>
            <p:nvPr/>
          </p:nvPicPr>
          <p:blipFill>
            <a:blip r:embed="rId7"/>
            <a:stretch>
              <a:fillRect/>
            </a:stretch>
          </p:blipFill>
          <p:spPr>
            <a:xfrm>
              <a:off x="8286637" y="4383260"/>
              <a:ext cx="457200" cy="460681"/>
            </a:xfrm>
            <a:prstGeom prst="ellipse">
              <a:avLst/>
            </a:prstGeom>
          </p:spPr>
        </p:pic>
      </p:grpSp>
      <p:sp>
        <p:nvSpPr>
          <p:cNvPr id="45" name="TextBox 44">
            <a:extLst>
              <a:ext uri="{FF2B5EF4-FFF2-40B4-BE49-F238E27FC236}">
                <a16:creationId xmlns:a16="http://schemas.microsoft.com/office/drawing/2014/main" id="{37964CAD-8E1A-ED99-52DA-6E33F1EA17A4}"/>
              </a:ext>
            </a:extLst>
          </p:cNvPr>
          <p:cNvSpPr txBox="1"/>
          <p:nvPr/>
        </p:nvSpPr>
        <p:spPr>
          <a:xfrm>
            <a:off x="4995314" y="3976712"/>
            <a:ext cx="2519728" cy="493020"/>
          </a:xfrm>
          <a:prstGeom prst="rect">
            <a:avLst/>
          </a:prstGeom>
          <a:noFill/>
        </p:spPr>
        <p:txBody>
          <a:bodyPr wrap="square" rtlCol="0">
            <a:spAutoFit/>
          </a:bodyPr>
          <a:lstStyle/>
          <a:p>
            <a:r>
              <a:rPr lang="en-US" sz="868"/>
              <a:t>       the laptop to be shared to the HDMI cable and click here. </a:t>
            </a:r>
            <a:r>
              <a:rPr lang="en-US" sz="868" b="1" i="1"/>
              <a:t>Be sure to click here again to stop sharing before disconnecting the laptop.</a:t>
            </a:r>
          </a:p>
        </p:txBody>
      </p:sp>
      <p:sp>
        <p:nvSpPr>
          <p:cNvPr id="35" name="Rounded Rectangle 34">
            <a:extLst>
              <a:ext uri="{FF2B5EF4-FFF2-40B4-BE49-F238E27FC236}">
                <a16:creationId xmlns:a16="http://schemas.microsoft.com/office/drawing/2014/main" id="{D8333211-B138-1EB1-57EA-2998DA6E98CF}"/>
              </a:ext>
            </a:extLst>
          </p:cNvPr>
          <p:cNvSpPr/>
          <p:nvPr/>
        </p:nvSpPr>
        <p:spPr>
          <a:xfrm>
            <a:off x="210398" y="4574417"/>
            <a:ext cx="2433347" cy="555869"/>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39" name="TextBox 38">
            <a:extLst>
              <a:ext uri="{FF2B5EF4-FFF2-40B4-BE49-F238E27FC236}">
                <a16:creationId xmlns:a16="http://schemas.microsoft.com/office/drawing/2014/main" id="{DB6A4A89-0DD8-6CA9-ADD7-7C31218C46E7}"/>
              </a:ext>
            </a:extLst>
          </p:cNvPr>
          <p:cNvSpPr txBox="1"/>
          <p:nvPr/>
        </p:nvSpPr>
        <p:spPr>
          <a:xfrm>
            <a:off x="416972" y="4672622"/>
            <a:ext cx="2094655" cy="359457"/>
          </a:xfrm>
          <a:prstGeom prst="rect">
            <a:avLst/>
          </a:prstGeom>
          <a:noFill/>
        </p:spPr>
        <p:txBody>
          <a:bodyPr wrap="square" rtlCol="0">
            <a:spAutoFit/>
          </a:bodyPr>
          <a:lstStyle/>
          <a:p>
            <a:r>
              <a:rPr lang="en-US" sz="868"/>
              <a:t>Joining someone else’s meeting? Connect with the meeting ID.</a:t>
            </a:r>
          </a:p>
        </p:txBody>
      </p:sp>
      <p:sp>
        <p:nvSpPr>
          <p:cNvPr id="11" name="TextBox 10">
            <a:extLst>
              <a:ext uri="{FF2B5EF4-FFF2-40B4-BE49-F238E27FC236}">
                <a16:creationId xmlns:a16="http://schemas.microsoft.com/office/drawing/2014/main" id="{976DFE4B-2C4A-380E-AB7A-FA541C6968C4}"/>
              </a:ext>
            </a:extLst>
          </p:cNvPr>
          <p:cNvSpPr txBox="1"/>
          <p:nvPr/>
        </p:nvSpPr>
        <p:spPr>
          <a:xfrm>
            <a:off x="3760187" y="2834001"/>
            <a:ext cx="36265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dirty="0">
                <a:solidFill>
                  <a:schemeClr val="accent2">
                    <a:lumMod val="75000"/>
                  </a:schemeClr>
                </a:solidFill>
                <a:ea typeface="+mn-lt"/>
                <a:cs typeface="+mn-lt"/>
              </a:rPr>
              <a:t>*Note – In a recent update, Microsoft has added a QR code to the screen allowing others in the room to quickly scan and join from their own devices.</a:t>
            </a:r>
            <a:endParaRPr lang="en-US" sz="1200" dirty="0">
              <a:solidFill>
                <a:schemeClr val="accent2">
                  <a:lumMod val="75000"/>
                </a:schemeClr>
              </a:solidFill>
            </a:endParaRPr>
          </a:p>
        </p:txBody>
      </p:sp>
      <p:pic>
        <p:nvPicPr>
          <p:cNvPr id="10" name="Picture 9" descr="A screenshot of a phone&#10;&#10;Description automatically generated">
            <a:extLst>
              <a:ext uri="{FF2B5EF4-FFF2-40B4-BE49-F238E27FC236}">
                <a16:creationId xmlns:a16="http://schemas.microsoft.com/office/drawing/2014/main" id="{5CE4CDB0-DDA7-FE60-5021-EEC661B0482D}"/>
              </a:ext>
            </a:extLst>
          </p:cNvPr>
          <p:cNvPicPr>
            <a:picLocks noChangeAspect="1"/>
          </p:cNvPicPr>
          <p:nvPr/>
        </p:nvPicPr>
        <p:blipFill>
          <a:blip r:embed="rId8"/>
          <a:stretch>
            <a:fillRect/>
          </a:stretch>
        </p:blipFill>
        <p:spPr>
          <a:xfrm>
            <a:off x="188178" y="785112"/>
            <a:ext cx="3527765" cy="2229291"/>
          </a:xfrm>
          <a:prstGeom prst="rect">
            <a:avLst/>
          </a:prstGeom>
        </p:spPr>
      </p:pic>
      <p:pic>
        <p:nvPicPr>
          <p:cNvPr id="30" name="Picture 29" descr="A video camera icon on a blue background&#10;&#10;Description automatically generated">
            <a:extLst>
              <a:ext uri="{FF2B5EF4-FFF2-40B4-BE49-F238E27FC236}">
                <a16:creationId xmlns:a16="http://schemas.microsoft.com/office/drawing/2014/main" id="{38C304FE-C58B-4A51-827B-5B68363473DD}"/>
              </a:ext>
            </a:extLst>
          </p:cNvPr>
          <p:cNvPicPr>
            <a:picLocks noChangeAspect="1"/>
          </p:cNvPicPr>
          <p:nvPr/>
        </p:nvPicPr>
        <p:blipFill>
          <a:blip r:embed="rId9"/>
          <a:stretch>
            <a:fillRect/>
          </a:stretch>
        </p:blipFill>
        <p:spPr>
          <a:xfrm>
            <a:off x="164590" y="3717666"/>
            <a:ext cx="303276" cy="283500"/>
          </a:xfrm>
          <a:prstGeom prst="ellipse">
            <a:avLst/>
          </a:prstGeom>
        </p:spPr>
      </p:pic>
      <p:pic>
        <p:nvPicPr>
          <p:cNvPr id="21" name="Picture 20" descr="A white hashtag symbol on a blue circle&#10;&#10;Description automatically generated">
            <a:extLst>
              <a:ext uri="{FF2B5EF4-FFF2-40B4-BE49-F238E27FC236}">
                <a16:creationId xmlns:a16="http://schemas.microsoft.com/office/drawing/2014/main" id="{09B3C886-3004-CAEC-CFB0-63DBE7704279}"/>
              </a:ext>
            </a:extLst>
          </p:cNvPr>
          <p:cNvPicPr>
            <a:picLocks noChangeAspect="1"/>
          </p:cNvPicPr>
          <p:nvPr/>
        </p:nvPicPr>
        <p:blipFill>
          <a:blip r:embed="rId10"/>
          <a:stretch>
            <a:fillRect/>
          </a:stretch>
        </p:blipFill>
        <p:spPr>
          <a:xfrm>
            <a:off x="165266" y="4469301"/>
            <a:ext cx="283607" cy="282015"/>
          </a:xfrm>
          <a:prstGeom prst="ellipse">
            <a:avLst/>
          </a:prstGeom>
        </p:spPr>
      </p:pic>
    </p:spTree>
    <p:extLst>
      <p:ext uri="{BB962C8B-B14F-4D97-AF65-F5344CB8AC3E}">
        <p14:creationId xmlns:p14="http://schemas.microsoft.com/office/powerpoint/2010/main" val="3594556871"/>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24815" y="120987"/>
            <a:ext cx="7306289" cy="5110287"/>
            <a:chOff x="186065" y="968951"/>
            <a:chExt cx="7158547" cy="3011283"/>
          </a:xfrm>
        </p:grpSpPr>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12" name="TextBox 11">
            <a:extLst>
              <a:ext uri="{FF2B5EF4-FFF2-40B4-BE49-F238E27FC236}">
                <a16:creationId xmlns:a16="http://schemas.microsoft.com/office/drawing/2014/main" id="{C8D277ED-FC88-042F-49AF-5065524796DC}"/>
              </a:ext>
            </a:extLst>
          </p:cNvPr>
          <p:cNvSpPr txBox="1"/>
          <p:nvPr/>
        </p:nvSpPr>
        <p:spPr>
          <a:xfrm>
            <a:off x="118546" y="230790"/>
            <a:ext cx="7325738" cy="392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50">
                <a:solidFill>
                  <a:srgbClr val="FFFFFF"/>
                </a:solidFill>
              </a:rPr>
              <a:t>Shure MXW1-Z10 Microphone/Transmitter - Anatomy Lab</a:t>
            </a:r>
            <a:endParaRPr lang="en-US">
              <a:solidFill>
                <a:srgbClr val="FFFFFF"/>
              </a:solidFill>
            </a:endParaRPr>
          </a:p>
        </p:txBody>
      </p:sp>
      <p:sp>
        <p:nvSpPr>
          <p:cNvPr id="13" name="Rectangle: Rounded Corners 12">
            <a:extLst>
              <a:ext uri="{FF2B5EF4-FFF2-40B4-BE49-F238E27FC236}">
                <a16:creationId xmlns:a16="http://schemas.microsoft.com/office/drawing/2014/main" id="{3606682B-877A-4869-D699-FB775030C942}"/>
              </a:ext>
            </a:extLst>
          </p:cNvPr>
          <p:cNvSpPr/>
          <p:nvPr/>
        </p:nvSpPr>
        <p:spPr>
          <a:xfrm>
            <a:off x="3209601" y="709725"/>
            <a:ext cx="4128250" cy="2090082"/>
          </a:xfrm>
          <a:prstGeom prst="roundRect">
            <a:avLst/>
          </a:prstGeom>
          <a:noFill/>
          <a:ln w="12700">
            <a:solidFill>
              <a:schemeClr val="bg1">
                <a:lumMod val="6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2">
                    <a:lumMod val="75000"/>
                  </a:schemeClr>
                </a:solidFill>
              </a:rPr>
              <a:t>The Labs are packed with wearable microphone transmitters (2) on clips (lavalier). To use them, simply turn them on and make sure the device's volume is set appropriately under the Mic Controls windows on the Crestron panel. </a:t>
            </a:r>
          </a:p>
        </p:txBody>
      </p:sp>
      <p:pic>
        <p:nvPicPr>
          <p:cNvPr id="16" name="Graphic 15" descr="Exclamation mark with solid fill">
            <a:extLst>
              <a:ext uri="{FF2B5EF4-FFF2-40B4-BE49-F238E27FC236}">
                <a16:creationId xmlns:a16="http://schemas.microsoft.com/office/drawing/2014/main" id="{8A39A72F-35EB-F3DB-BFAB-8AAE47D366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156" y="624567"/>
            <a:ext cx="507423" cy="499227"/>
          </a:xfrm>
          <a:prstGeom prst="rect">
            <a:avLst/>
          </a:prstGeom>
        </p:spPr>
      </p:pic>
      <p:sp>
        <p:nvSpPr>
          <p:cNvPr id="15" name="Rectangle: Rounded Corners 14">
            <a:extLst>
              <a:ext uri="{FF2B5EF4-FFF2-40B4-BE49-F238E27FC236}">
                <a16:creationId xmlns:a16="http://schemas.microsoft.com/office/drawing/2014/main" id="{393C77A0-48E8-A621-80E2-538EC4F4D6AE}"/>
              </a:ext>
            </a:extLst>
          </p:cNvPr>
          <p:cNvSpPr/>
          <p:nvPr/>
        </p:nvSpPr>
        <p:spPr>
          <a:xfrm>
            <a:off x="226439" y="1782178"/>
            <a:ext cx="1758072" cy="100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a:solidFill>
                  <a:schemeClr val="accent2">
                    <a:lumMod val="75000"/>
                  </a:schemeClr>
                </a:solidFill>
              </a:rPr>
              <a:t>Important: Don't forget to put the mics back on their chargers before you leave.</a:t>
            </a:r>
          </a:p>
        </p:txBody>
      </p:sp>
      <p:pic>
        <p:nvPicPr>
          <p:cNvPr id="14" name="Picture 13" descr="A black and white drawing of a device&#10;&#10;Description automatically generated">
            <a:extLst>
              <a:ext uri="{FF2B5EF4-FFF2-40B4-BE49-F238E27FC236}">
                <a16:creationId xmlns:a16="http://schemas.microsoft.com/office/drawing/2014/main" id="{D6B85E47-2D85-D9DB-D4DD-C32EE89331C8}"/>
              </a:ext>
            </a:extLst>
          </p:cNvPr>
          <p:cNvPicPr>
            <a:picLocks noChangeAspect="1"/>
          </p:cNvPicPr>
          <p:nvPr/>
        </p:nvPicPr>
        <p:blipFill>
          <a:blip r:embed="rId4"/>
          <a:stretch>
            <a:fillRect/>
          </a:stretch>
        </p:blipFill>
        <p:spPr>
          <a:xfrm>
            <a:off x="1652317" y="2564411"/>
            <a:ext cx="1115324" cy="2231283"/>
          </a:xfrm>
          <a:prstGeom prst="rect">
            <a:avLst/>
          </a:prstGeom>
        </p:spPr>
      </p:pic>
      <p:pic>
        <p:nvPicPr>
          <p:cNvPr id="19" name="Picture 18" descr="A screenshot of a device&#10;&#10;Description automatically generated">
            <a:extLst>
              <a:ext uri="{FF2B5EF4-FFF2-40B4-BE49-F238E27FC236}">
                <a16:creationId xmlns:a16="http://schemas.microsoft.com/office/drawing/2014/main" id="{FDBACAF6-653A-2673-2AE8-CA510E3A0D07}"/>
              </a:ext>
            </a:extLst>
          </p:cNvPr>
          <p:cNvPicPr>
            <a:picLocks noChangeAspect="1"/>
          </p:cNvPicPr>
          <p:nvPr/>
        </p:nvPicPr>
        <p:blipFill>
          <a:blip r:embed="rId5"/>
          <a:stretch>
            <a:fillRect/>
          </a:stretch>
        </p:blipFill>
        <p:spPr>
          <a:xfrm>
            <a:off x="3478544" y="3027938"/>
            <a:ext cx="3594495" cy="2030656"/>
          </a:xfrm>
          <a:prstGeom prst="rect">
            <a:avLst/>
          </a:prstGeom>
        </p:spPr>
      </p:pic>
    </p:spTree>
    <p:extLst>
      <p:ext uri="{BB962C8B-B14F-4D97-AF65-F5344CB8AC3E}">
        <p14:creationId xmlns:p14="http://schemas.microsoft.com/office/powerpoint/2010/main" val="527492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77064" y="163228"/>
            <a:ext cx="7362872" cy="5103745"/>
            <a:chOff x="175582" y="958904"/>
            <a:chExt cx="7178040" cy="3034030"/>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66099" y="306425"/>
            <a:ext cx="7302522" cy="369332"/>
          </a:xfrm>
          <a:prstGeom prst="rect">
            <a:avLst/>
          </a:prstGeom>
          <a:noFill/>
        </p:spPr>
        <p:txBody>
          <a:bodyPr wrap="square" lIns="91440" tIns="45720" rIns="91440" bIns="45720" rtlCol="0" anchor="t">
            <a:spAutoFit/>
          </a:bodyPr>
          <a:lstStyle/>
          <a:p>
            <a:pPr algn="ctr"/>
            <a:r>
              <a:rPr lang="en-US">
                <a:solidFill>
                  <a:schemeClr val="bg1"/>
                </a:solidFill>
              </a:rPr>
              <a:t>Crestron Controls for the Multipurpose Lab</a:t>
            </a:r>
          </a:p>
        </p:txBody>
      </p:sp>
      <p:sp>
        <p:nvSpPr>
          <p:cNvPr id="8" name="Rounded Rectangle 7">
            <a:extLst>
              <a:ext uri="{FF2B5EF4-FFF2-40B4-BE49-F238E27FC236}">
                <a16:creationId xmlns:a16="http://schemas.microsoft.com/office/drawing/2014/main" id="{519F2116-C57C-ED1C-4502-B806C87CA82D}"/>
              </a:ext>
            </a:extLst>
          </p:cNvPr>
          <p:cNvSpPr/>
          <p:nvPr/>
        </p:nvSpPr>
        <p:spPr>
          <a:xfrm>
            <a:off x="4806212" y="750683"/>
            <a:ext cx="2551087" cy="1529188"/>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The Crestron panel in this room accommodates four "Station" inputs – which are the BenQ interactive boards. One hangs on the front wall for the instructor and the other six around the cadaver stations. They are labeled to match the panel.</a:t>
            </a:r>
            <a:endParaRPr lang="en-US">
              <a:solidFill>
                <a:schemeClr val="tx1"/>
              </a:solidFill>
            </a:endParaRPr>
          </a:p>
        </p:txBody>
      </p:sp>
      <p:sp>
        <p:nvSpPr>
          <p:cNvPr id="12" name="Rectangle: Rounded Corners 11">
            <a:extLst>
              <a:ext uri="{FF2B5EF4-FFF2-40B4-BE49-F238E27FC236}">
                <a16:creationId xmlns:a16="http://schemas.microsoft.com/office/drawing/2014/main" id="{73AF0C16-8F36-584B-500C-A91B73E38A59}"/>
              </a:ext>
            </a:extLst>
          </p:cNvPr>
          <p:cNvSpPr/>
          <p:nvPr/>
        </p:nvSpPr>
        <p:spPr>
          <a:xfrm>
            <a:off x="4838765" y="2350650"/>
            <a:ext cx="2492697" cy="101724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23CDE89-E2A3-87CD-67D6-E09FC7BD9413}"/>
              </a:ext>
            </a:extLst>
          </p:cNvPr>
          <p:cNvSpPr txBox="1"/>
          <p:nvPr/>
        </p:nvSpPr>
        <p:spPr>
          <a:xfrm>
            <a:off x="4967068" y="2442294"/>
            <a:ext cx="22360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solidFill>
                  <a:schemeClr val="accent2">
                    <a:lumMod val="75000"/>
                  </a:schemeClr>
                </a:solidFill>
              </a:rPr>
              <a:t>Note: It is best practices to click the red "Turn Room Off" button to reset the system for the next user.</a:t>
            </a:r>
          </a:p>
        </p:txBody>
      </p:sp>
      <p:pic>
        <p:nvPicPr>
          <p:cNvPr id="14" name="Graphic 13" descr="Exclamation mark with solid fill">
            <a:extLst>
              <a:ext uri="{FF2B5EF4-FFF2-40B4-BE49-F238E27FC236}">
                <a16:creationId xmlns:a16="http://schemas.microsoft.com/office/drawing/2014/main" id="{60418D2D-BD4A-2822-DC52-21E9133DD2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2509" y="2663877"/>
            <a:ext cx="423404" cy="391411"/>
          </a:xfrm>
          <a:prstGeom prst="rect">
            <a:avLst/>
          </a:prstGeom>
        </p:spPr>
      </p:pic>
      <p:sp>
        <p:nvSpPr>
          <p:cNvPr id="20" name="Rectangle: Rounded Corners 19">
            <a:extLst>
              <a:ext uri="{FF2B5EF4-FFF2-40B4-BE49-F238E27FC236}">
                <a16:creationId xmlns:a16="http://schemas.microsoft.com/office/drawing/2014/main" id="{70951EE0-251C-51DE-AFA6-4EB01146841D}"/>
              </a:ext>
            </a:extLst>
          </p:cNvPr>
          <p:cNvSpPr/>
          <p:nvPr/>
        </p:nvSpPr>
        <p:spPr>
          <a:xfrm>
            <a:off x="201778" y="4518002"/>
            <a:ext cx="1466427" cy="6506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text on a black background&#10;&#10;Description automatically generated">
            <a:extLst>
              <a:ext uri="{FF2B5EF4-FFF2-40B4-BE49-F238E27FC236}">
                <a16:creationId xmlns:a16="http://schemas.microsoft.com/office/drawing/2014/main" id="{A2E4EE85-47AF-7459-1016-0602F5B9FD1B}"/>
              </a:ext>
            </a:extLst>
          </p:cNvPr>
          <p:cNvPicPr>
            <a:picLocks noChangeAspect="1"/>
          </p:cNvPicPr>
          <p:nvPr/>
        </p:nvPicPr>
        <p:blipFill>
          <a:blip r:embed="rId5"/>
          <a:stretch>
            <a:fillRect/>
          </a:stretch>
        </p:blipFill>
        <p:spPr>
          <a:xfrm>
            <a:off x="236697" y="4592903"/>
            <a:ext cx="391608" cy="506636"/>
          </a:xfrm>
          <a:prstGeom prst="rect">
            <a:avLst/>
          </a:prstGeom>
        </p:spPr>
      </p:pic>
      <p:grpSp>
        <p:nvGrpSpPr>
          <p:cNvPr id="21" name="Group 20">
            <a:extLst>
              <a:ext uri="{FF2B5EF4-FFF2-40B4-BE49-F238E27FC236}">
                <a16:creationId xmlns:a16="http://schemas.microsoft.com/office/drawing/2014/main" id="{BB2B29BB-2934-6F12-F5CE-9A92B910E050}"/>
              </a:ext>
            </a:extLst>
          </p:cNvPr>
          <p:cNvGrpSpPr/>
          <p:nvPr/>
        </p:nvGrpSpPr>
        <p:grpSpPr>
          <a:xfrm>
            <a:off x="178802" y="3225842"/>
            <a:ext cx="1512288" cy="641503"/>
            <a:chOff x="174221" y="3885674"/>
            <a:chExt cx="1512288" cy="641503"/>
          </a:xfrm>
        </p:grpSpPr>
        <p:sp>
          <p:nvSpPr>
            <p:cNvPr id="18" name="Rectangle: Rounded Corners 17">
              <a:extLst>
                <a:ext uri="{FF2B5EF4-FFF2-40B4-BE49-F238E27FC236}">
                  <a16:creationId xmlns:a16="http://schemas.microsoft.com/office/drawing/2014/main" id="{50094445-B87A-D663-237E-B4D97DE8AA3D}"/>
                </a:ext>
              </a:extLst>
            </p:cNvPr>
            <p:cNvSpPr/>
            <p:nvPr/>
          </p:nvSpPr>
          <p:spPr>
            <a:xfrm>
              <a:off x="174221" y="3885674"/>
              <a:ext cx="1512288" cy="6415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E2005E3-5108-B379-500A-B90D9C2DB291}"/>
                </a:ext>
              </a:extLst>
            </p:cNvPr>
            <p:cNvPicPr>
              <a:picLocks noChangeAspect="1"/>
            </p:cNvPicPr>
            <p:nvPr/>
          </p:nvPicPr>
          <p:blipFill>
            <a:blip r:embed="rId6"/>
            <a:stretch>
              <a:fillRect/>
            </a:stretch>
          </p:blipFill>
          <p:spPr>
            <a:xfrm>
              <a:off x="238117" y="3982652"/>
              <a:ext cx="388811" cy="443891"/>
            </a:xfrm>
            <a:prstGeom prst="rect">
              <a:avLst/>
            </a:prstGeom>
          </p:spPr>
        </p:pic>
        <p:pic>
          <p:nvPicPr>
            <p:cNvPr id="27" name="Picture 26" descr="A screen shot of a device&#10;&#10;Description automatically generated">
              <a:extLst>
                <a:ext uri="{FF2B5EF4-FFF2-40B4-BE49-F238E27FC236}">
                  <a16:creationId xmlns:a16="http://schemas.microsoft.com/office/drawing/2014/main" id="{2FDE8AA6-C6C9-99C6-AE34-0D46D83C58E3}"/>
                </a:ext>
              </a:extLst>
            </p:cNvPr>
            <p:cNvPicPr>
              <a:picLocks noChangeAspect="1"/>
            </p:cNvPicPr>
            <p:nvPr/>
          </p:nvPicPr>
          <p:blipFill>
            <a:blip r:embed="rId7"/>
            <a:stretch>
              <a:fillRect/>
            </a:stretch>
          </p:blipFill>
          <p:spPr>
            <a:xfrm>
              <a:off x="729614" y="3982365"/>
              <a:ext cx="851486" cy="480399"/>
            </a:xfrm>
            <a:prstGeom prst="rect">
              <a:avLst/>
            </a:prstGeom>
          </p:spPr>
        </p:pic>
      </p:grpSp>
      <p:grpSp>
        <p:nvGrpSpPr>
          <p:cNvPr id="25" name="Group 24">
            <a:extLst>
              <a:ext uri="{FF2B5EF4-FFF2-40B4-BE49-F238E27FC236}">
                <a16:creationId xmlns:a16="http://schemas.microsoft.com/office/drawing/2014/main" id="{BD28D5B6-B084-2C48-1ED0-AB14A64595B4}"/>
              </a:ext>
            </a:extLst>
          </p:cNvPr>
          <p:cNvGrpSpPr/>
          <p:nvPr/>
        </p:nvGrpSpPr>
        <p:grpSpPr>
          <a:xfrm>
            <a:off x="169551" y="3862763"/>
            <a:ext cx="1530633" cy="641503"/>
            <a:chOff x="174132" y="3244171"/>
            <a:chExt cx="1530633" cy="641503"/>
          </a:xfrm>
        </p:grpSpPr>
        <p:sp>
          <p:nvSpPr>
            <p:cNvPr id="16" name="Rectangle: Rounded Corners 15">
              <a:extLst>
                <a:ext uri="{FF2B5EF4-FFF2-40B4-BE49-F238E27FC236}">
                  <a16:creationId xmlns:a16="http://schemas.microsoft.com/office/drawing/2014/main" id="{25FED228-3AAA-0946-2763-EEA58826C40A}"/>
                </a:ext>
              </a:extLst>
            </p:cNvPr>
            <p:cNvSpPr/>
            <p:nvPr/>
          </p:nvSpPr>
          <p:spPr>
            <a:xfrm>
              <a:off x="174132" y="3244171"/>
              <a:ext cx="1530633" cy="6415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logo of a camera&#10;&#10;Description automatically generated">
              <a:extLst>
                <a:ext uri="{FF2B5EF4-FFF2-40B4-BE49-F238E27FC236}">
                  <a16:creationId xmlns:a16="http://schemas.microsoft.com/office/drawing/2014/main" id="{087C3FF8-B3A8-C2F0-EE11-4319D9A1E9CB}"/>
                </a:ext>
              </a:extLst>
            </p:cNvPr>
            <p:cNvPicPr>
              <a:picLocks noChangeAspect="1"/>
            </p:cNvPicPr>
            <p:nvPr/>
          </p:nvPicPr>
          <p:blipFill>
            <a:blip r:embed="rId8"/>
            <a:stretch>
              <a:fillRect/>
            </a:stretch>
          </p:blipFill>
          <p:spPr>
            <a:xfrm>
              <a:off x="264877" y="3357828"/>
              <a:ext cx="362690" cy="433625"/>
            </a:xfrm>
            <a:prstGeom prst="rect">
              <a:avLst/>
            </a:prstGeom>
          </p:spPr>
        </p:pic>
        <p:pic>
          <p:nvPicPr>
            <p:cNvPr id="37" name="Picture 36" descr="A screen shot of a video game&#10;&#10;Description automatically generated">
              <a:extLst>
                <a:ext uri="{FF2B5EF4-FFF2-40B4-BE49-F238E27FC236}">
                  <a16:creationId xmlns:a16="http://schemas.microsoft.com/office/drawing/2014/main" id="{4493F51B-9DF8-7AE3-6ADF-55B580480C34}"/>
                </a:ext>
              </a:extLst>
            </p:cNvPr>
            <p:cNvPicPr>
              <a:picLocks noChangeAspect="1"/>
            </p:cNvPicPr>
            <p:nvPr/>
          </p:nvPicPr>
          <p:blipFill>
            <a:blip r:embed="rId9"/>
            <a:stretch>
              <a:fillRect/>
            </a:stretch>
          </p:blipFill>
          <p:spPr>
            <a:xfrm>
              <a:off x="710018" y="3311163"/>
              <a:ext cx="892760" cy="511007"/>
            </a:xfrm>
            <a:prstGeom prst="rect">
              <a:avLst/>
            </a:prstGeom>
          </p:spPr>
        </p:pic>
      </p:grpSp>
      <p:pic>
        <p:nvPicPr>
          <p:cNvPr id="46" name="Picture 45" descr="A screenshot of a computer&#10;&#10;Description automatically generated">
            <a:extLst>
              <a:ext uri="{FF2B5EF4-FFF2-40B4-BE49-F238E27FC236}">
                <a16:creationId xmlns:a16="http://schemas.microsoft.com/office/drawing/2014/main" id="{185CD6EF-BD08-A336-62FD-139013DFB57D}"/>
              </a:ext>
            </a:extLst>
          </p:cNvPr>
          <p:cNvPicPr>
            <a:picLocks noChangeAspect="1"/>
          </p:cNvPicPr>
          <p:nvPr/>
        </p:nvPicPr>
        <p:blipFill>
          <a:blip r:embed="rId10"/>
          <a:stretch>
            <a:fillRect/>
          </a:stretch>
        </p:blipFill>
        <p:spPr>
          <a:xfrm>
            <a:off x="722045" y="4584496"/>
            <a:ext cx="854275" cy="496712"/>
          </a:xfrm>
          <a:prstGeom prst="rect">
            <a:avLst/>
          </a:prstGeom>
        </p:spPr>
      </p:pic>
      <p:pic>
        <p:nvPicPr>
          <p:cNvPr id="54" name="Picture 53" descr="A white arrow in a circle&#10;&#10;Description automatically generated">
            <a:extLst>
              <a:ext uri="{FF2B5EF4-FFF2-40B4-BE49-F238E27FC236}">
                <a16:creationId xmlns:a16="http://schemas.microsoft.com/office/drawing/2014/main" id="{EDE10773-CC91-8DA8-D38D-AC871C9A17E8}"/>
              </a:ext>
            </a:extLst>
          </p:cNvPr>
          <p:cNvPicPr>
            <a:picLocks noChangeAspect="1"/>
          </p:cNvPicPr>
          <p:nvPr/>
        </p:nvPicPr>
        <p:blipFill>
          <a:blip r:embed="rId11"/>
          <a:stretch>
            <a:fillRect/>
          </a:stretch>
        </p:blipFill>
        <p:spPr>
          <a:xfrm>
            <a:off x="2029013" y="3725935"/>
            <a:ext cx="462486" cy="356616"/>
          </a:xfrm>
          <a:prstGeom prst="rect">
            <a:avLst/>
          </a:prstGeom>
        </p:spPr>
      </p:pic>
      <p:pic>
        <p:nvPicPr>
          <p:cNvPr id="58" name="Picture 57" descr="A white circle with a dot&#10;&#10;Description automatically generated">
            <a:extLst>
              <a:ext uri="{FF2B5EF4-FFF2-40B4-BE49-F238E27FC236}">
                <a16:creationId xmlns:a16="http://schemas.microsoft.com/office/drawing/2014/main" id="{AE6A711F-AE1D-8BD2-75D7-2D76AD7346B4}"/>
              </a:ext>
            </a:extLst>
          </p:cNvPr>
          <p:cNvPicPr>
            <a:picLocks noChangeAspect="1"/>
          </p:cNvPicPr>
          <p:nvPr/>
        </p:nvPicPr>
        <p:blipFill>
          <a:blip r:embed="rId12"/>
          <a:stretch>
            <a:fillRect/>
          </a:stretch>
        </p:blipFill>
        <p:spPr>
          <a:xfrm>
            <a:off x="2050443" y="4189943"/>
            <a:ext cx="442217" cy="384142"/>
          </a:xfrm>
          <a:prstGeom prst="rect">
            <a:avLst/>
          </a:prstGeom>
        </p:spPr>
      </p:pic>
      <p:sp>
        <p:nvSpPr>
          <p:cNvPr id="74" name="TextBox 73">
            <a:extLst>
              <a:ext uri="{FF2B5EF4-FFF2-40B4-BE49-F238E27FC236}">
                <a16:creationId xmlns:a16="http://schemas.microsoft.com/office/drawing/2014/main" id="{E81438F5-031A-C27D-5A0D-F7A584852667}"/>
              </a:ext>
            </a:extLst>
          </p:cNvPr>
          <p:cNvSpPr txBox="1"/>
          <p:nvPr/>
        </p:nvSpPr>
        <p:spPr>
          <a:xfrm>
            <a:off x="2520222" y="3335815"/>
            <a:ext cx="2291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Podium desktop</a:t>
            </a:r>
          </a:p>
        </p:txBody>
      </p:sp>
      <p:sp>
        <p:nvSpPr>
          <p:cNvPr id="75" name="TextBox 74">
            <a:extLst>
              <a:ext uri="{FF2B5EF4-FFF2-40B4-BE49-F238E27FC236}">
                <a16:creationId xmlns:a16="http://schemas.microsoft.com/office/drawing/2014/main" id="{5B6A2EA3-C4FC-9D13-3149-7DB549FD89CC}"/>
              </a:ext>
            </a:extLst>
          </p:cNvPr>
          <p:cNvSpPr txBox="1"/>
          <p:nvPr/>
        </p:nvSpPr>
        <p:spPr>
          <a:xfrm>
            <a:off x="2516381" y="3775703"/>
            <a:ext cx="2291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Clickshare devices</a:t>
            </a:r>
          </a:p>
        </p:txBody>
      </p:sp>
      <p:sp>
        <p:nvSpPr>
          <p:cNvPr id="76" name="TextBox 75">
            <a:extLst>
              <a:ext uri="{FF2B5EF4-FFF2-40B4-BE49-F238E27FC236}">
                <a16:creationId xmlns:a16="http://schemas.microsoft.com/office/drawing/2014/main" id="{8C146B73-A92F-3141-93C9-3F8662F167E9}"/>
              </a:ext>
            </a:extLst>
          </p:cNvPr>
          <p:cNvSpPr txBox="1"/>
          <p:nvPr/>
        </p:nvSpPr>
        <p:spPr>
          <a:xfrm>
            <a:off x="2521727" y="4197262"/>
            <a:ext cx="2291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BenQ Interactive boards (4)</a:t>
            </a:r>
          </a:p>
        </p:txBody>
      </p:sp>
      <p:pic>
        <p:nvPicPr>
          <p:cNvPr id="78" name="Picture 77" descr="A white line on a blue background&#10;&#10;Description automatically generated">
            <a:extLst>
              <a:ext uri="{FF2B5EF4-FFF2-40B4-BE49-F238E27FC236}">
                <a16:creationId xmlns:a16="http://schemas.microsoft.com/office/drawing/2014/main" id="{92F1FF3A-2844-021B-BD28-011BD850B52F}"/>
              </a:ext>
            </a:extLst>
          </p:cNvPr>
          <p:cNvPicPr>
            <a:picLocks noChangeAspect="1"/>
          </p:cNvPicPr>
          <p:nvPr/>
        </p:nvPicPr>
        <p:blipFill rotWithShape="1">
          <a:blip r:embed="rId13"/>
          <a:srcRect l="14230" t="14874" r="12603" b="21782"/>
          <a:stretch/>
        </p:blipFill>
        <p:spPr>
          <a:xfrm>
            <a:off x="1912255" y="4644556"/>
            <a:ext cx="611236" cy="356616"/>
          </a:xfrm>
          <a:prstGeom prst="rect">
            <a:avLst/>
          </a:prstGeom>
        </p:spPr>
      </p:pic>
      <p:sp>
        <p:nvSpPr>
          <p:cNvPr id="79" name="TextBox 78">
            <a:extLst>
              <a:ext uri="{FF2B5EF4-FFF2-40B4-BE49-F238E27FC236}">
                <a16:creationId xmlns:a16="http://schemas.microsoft.com/office/drawing/2014/main" id="{E2D5FFB3-9F72-084D-71FD-77BAFBDEB0E6}"/>
              </a:ext>
            </a:extLst>
          </p:cNvPr>
          <p:cNvSpPr txBox="1"/>
          <p:nvPr/>
        </p:nvSpPr>
        <p:spPr>
          <a:xfrm>
            <a:off x="2517903" y="4669225"/>
            <a:ext cx="2291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Camera mix</a:t>
            </a:r>
          </a:p>
        </p:txBody>
      </p:sp>
      <p:pic>
        <p:nvPicPr>
          <p:cNvPr id="3" name="Picture 2" descr="A screen shot of a computer&#10;&#10;Description automatically generated">
            <a:extLst>
              <a:ext uri="{FF2B5EF4-FFF2-40B4-BE49-F238E27FC236}">
                <a16:creationId xmlns:a16="http://schemas.microsoft.com/office/drawing/2014/main" id="{297445E2-FCAC-7B8B-A30B-A3B2BF6E351D}"/>
              </a:ext>
            </a:extLst>
          </p:cNvPr>
          <p:cNvPicPr>
            <a:picLocks noChangeAspect="1"/>
          </p:cNvPicPr>
          <p:nvPr/>
        </p:nvPicPr>
        <p:blipFill>
          <a:blip r:embed="rId14"/>
          <a:stretch>
            <a:fillRect/>
          </a:stretch>
        </p:blipFill>
        <p:spPr>
          <a:xfrm>
            <a:off x="227332" y="752489"/>
            <a:ext cx="4266501" cy="2413106"/>
          </a:xfrm>
          <a:prstGeom prst="rect">
            <a:avLst/>
          </a:prstGeom>
        </p:spPr>
      </p:pic>
      <p:pic>
        <p:nvPicPr>
          <p:cNvPr id="9" name="Picture 8" descr="A white line on a blue background&#10;&#10;Description automatically generated">
            <a:extLst>
              <a:ext uri="{FF2B5EF4-FFF2-40B4-BE49-F238E27FC236}">
                <a16:creationId xmlns:a16="http://schemas.microsoft.com/office/drawing/2014/main" id="{E1E68B4A-79AE-3EC4-8286-26C8EDAF1BE0}"/>
              </a:ext>
            </a:extLst>
          </p:cNvPr>
          <p:cNvPicPr>
            <a:picLocks noChangeAspect="1"/>
          </p:cNvPicPr>
          <p:nvPr/>
        </p:nvPicPr>
        <p:blipFill>
          <a:blip r:embed="rId15"/>
          <a:stretch>
            <a:fillRect/>
          </a:stretch>
        </p:blipFill>
        <p:spPr>
          <a:xfrm>
            <a:off x="2077583" y="3223141"/>
            <a:ext cx="448125" cy="468702"/>
          </a:xfrm>
          <a:prstGeom prst="rect">
            <a:avLst/>
          </a:prstGeom>
        </p:spPr>
      </p:pic>
      <p:pic>
        <p:nvPicPr>
          <p:cNvPr id="15" name="Picture 14" descr="A red sign with white text&#10;&#10;Description automatically generated">
            <a:extLst>
              <a:ext uri="{FF2B5EF4-FFF2-40B4-BE49-F238E27FC236}">
                <a16:creationId xmlns:a16="http://schemas.microsoft.com/office/drawing/2014/main" id="{F58C8782-10CB-F928-5537-89A88B7A0A3D}"/>
              </a:ext>
            </a:extLst>
          </p:cNvPr>
          <p:cNvPicPr>
            <a:picLocks noChangeAspect="1"/>
          </p:cNvPicPr>
          <p:nvPr/>
        </p:nvPicPr>
        <p:blipFill rotWithShape="1">
          <a:blip r:embed="rId16"/>
          <a:srcRect l="4642" t="6766" r="3783" b="10640"/>
          <a:stretch/>
        </p:blipFill>
        <p:spPr>
          <a:xfrm>
            <a:off x="6159124" y="3058487"/>
            <a:ext cx="837630" cy="330507"/>
          </a:xfrm>
          <a:prstGeom prst="rect">
            <a:avLst/>
          </a:prstGeom>
        </p:spPr>
      </p:pic>
      <p:sp>
        <p:nvSpPr>
          <p:cNvPr id="17" name="Rectangle: Rounded Corners 16">
            <a:extLst>
              <a:ext uri="{FF2B5EF4-FFF2-40B4-BE49-F238E27FC236}">
                <a16:creationId xmlns:a16="http://schemas.microsoft.com/office/drawing/2014/main" id="{049F026C-269E-6C34-D5EA-B38E7701934A}"/>
              </a:ext>
            </a:extLst>
          </p:cNvPr>
          <p:cNvSpPr/>
          <p:nvPr/>
        </p:nvSpPr>
        <p:spPr>
          <a:xfrm>
            <a:off x="3572791" y="4976311"/>
            <a:ext cx="3772444" cy="192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EFB8CDF-31F5-EC87-D6F9-27A9BC4B289E}"/>
              </a:ext>
            </a:extLst>
          </p:cNvPr>
          <p:cNvSpPr txBox="1"/>
          <p:nvPr/>
        </p:nvSpPr>
        <p:spPr>
          <a:xfrm>
            <a:off x="3509084" y="4935021"/>
            <a:ext cx="41578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A smaller, identical Crestron panel is located by the door.</a:t>
            </a:r>
          </a:p>
        </p:txBody>
      </p:sp>
      <p:sp>
        <p:nvSpPr>
          <p:cNvPr id="11" name="Rounded Rectangle 23">
            <a:extLst>
              <a:ext uri="{FF2B5EF4-FFF2-40B4-BE49-F238E27FC236}">
                <a16:creationId xmlns:a16="http://schemas.microsoft.com/office/drawing/2014/main" id="{7733E671-1DA1-DE70-98C7-A47C7FD15F2B}"/>
              </a:ext>
            </a:extLst>
          </p:cNvPr>
          <p:cNvSpPr/>
          <p:nvPr/>
        </p:nvSpPr>
        <p:spPr>
          <a:xfrm>
            <a:off x="5526014" y="3641160"/>
            <a:ext cx="1272667" cy="1240002"/>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57EC082-829C-1DBE-4D44-D682B56E5552}"/>
              </a:ext>
            </a:extLst>
          </p:cNvPr>
          <p:cNvSpPr txBox="1"/>
          <p:nvPr/>
        </p:nvSpPr>
        <p:spPr>
          <a:xfrm>
            <a:off x="5528521" y="4205251"/>
            <a:ext cx="1399127" cy="646331"/>
          </a:xfrm>
          <a:prstGeom prst="rect">
            <a:avLst/>
          </a:prstGeom>
          <a:noFill/>
        </p:spPr>
        <p:txBody>
          <a:bodyPr wrap="square" rtlCol="0">
            <a:spAutoFit/>
          </a:bodyPr>
          <a:lstStyle/>
          <a:p>
            <a:r>
              <a:rPr lang="en-US" sz="900" i="1"/>
              <a:t>To learn more, click the QR code, or scan it with your mobile device camera.</a:t>
            </a:r>
          </a:p>
        </p:txBody>
      </p:sp>
      <p:pic>
        <p:nvPicPr>
          <p:cNvPr id="30" name="Graphic 29" descr="Information with solid fill">
            <a:extLst>
              <a:ext uri="{FF2B5EF4-FFF2-40B4-BE49-F238E27FC236}">
                <a16:creationId xmlns:a16="http://schemas.microsoft.com/office/drawing/2014/main" id="{0B4A8869-016A-9A4E-9CFE-B09F8C3CE8A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10630" y="3851456"/>
            <a:ext cx="224632" cy="231247"/>
          </a:xfrm>
          <a:prstGeom prst="rect">
            <a:avLst/>
          </a:prstGeom>
        </p:spPr>
      </p:pic>
      <p:pic>
        <p:nvPicPr>
          <p:cNvPr id="32" name="Picture 31" descr="A qr code on a white background&#10;&#10;Description automatically generated">
            <a:extLst>
              <a:ext uri="{FF2B5EF4-FFF2-40B4-BE49-F238E27FC236}">
                <a16:creationId xmlns:a16="http://schemas.microsoft.com/office/drawing/2014/main" id="{3CA30320-D92B-4DF5-B5AF-8E879D0AD956}"/>
              </a:ext>
            </a:extLst>
          </p:cNvPr>
          <p:cNvPicPr>
            <a:picLocks noChangeAspect="1"/>
          </p:cNvPicPr>
          <p:nvPr/>
        </p:nvPicPr>
        <p:blipFill>
          <a:blip r:embed="rId19"/>
          <a:stretch>
            <a:fillRect/>
          </a:stretch>
        </p:blipFill>
        <p:spPr>
          <a:xfrm>
            <a:off x="6157509" y="3686160"/>
            <a:ext cx="516993" cy="517213"/>
          </a:xfrm>
          <a:prstGeom prst="rect">
            <a:avLst/>
          </a:prstGeom>
        </p:spPr>
      </p:pic>
    </p:spTree>
    <p:extLst>
      <p:ext uri="{BB962C8B-B14F-4D97-AF65-F5344CB8AC3E}">
        <p14:creationId xmlns:p14="http://schemas.microsoft.com/office/powerpoint/2010/main" val="3810379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77064" y="163228"/>
            <a:ext cx="7362872" cy="5103745"/>
            <a:chOff x="175582" y="958904"/>
            <a:chExt cx="7178040" cy="3034030"/>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66099" y="306425"/>
            <a:ext cx="7302522" cy="369332"/>
          </a:xfrm>
          <a:prstGeom prst="rect">
            <a:avLst/>
          </a:prstGeom>
          <a:noFill/>
        </p:spPr>
        <p:txBody>
          <a:bodyPr wrap="square" lIns="91440" tIns="45720" rIns="91440" bIns="45720" rtlCol="0" anchor="t">
            <a:spAutoFit/>
          </a:bodyPr>
          <a:lstStyle/>
          <a:p>
            <a:pPr algn="ctr"/>
            <a:r>
              <a:rPr lang="en-US">
                <a:solidFill>
                  <a:schemeClr val="bg1"/>
                </a:solidFill>
              </a:rPr>
              <a:t>Crestron Controls for the Multipurpose Lab</a:t>
            </a:r>
          </a:p>
        </p:txBody>
      </p:sp>
      <p:sp>
        <p:nvSpPr>
          <p:cNvPr id="8" name="Rounded Rectangle 7">
            <a:extLst>
              <a:ext uri="{FF2B5EF4-FFF2-40B4-BE49-F238E27FC236}">
                <a16:creationId xmlns:a16="http://schemas.microsoft.com/office/drawing/2014/main" id="{519F2116-C57C-ED1C-4502-B806C87CA82D}"/>
              </a:ext>
            </a:extLst>
          </p:cNvPr>
          <p:cNvSpPr/>
          <p:nvPr/>
        </p:nvSpPr>
        <p:spPr>
          <a:xfrm>
            <a:off x="4199684" y="684429"/>
            <a:ext cx="3107867" cy="3861502"/>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a:solidFill>
                <a:schemeClr val="tx1"/>
              </a:solidFill>
              <a:ea typeface="+mn-lt"/>
              <a:cs typeface="+mn-lt"/>
            </a:endParaRPr>
          </a:p>
          <a:p>
            <a:pPr algn="ctr"/>
            <a:r>
              <a:rPr lang="en-US" sz="1200">
                <a:solidFill>
                  <a:schemeClr val="tx1"/>
                </a:solidFill>
                <a:ea typeface="+mn-lt"/>
                <a:cs typeface="+mn-lt"/>
              </a:rPr>
              <a:t>When you select </a:t>
            </a:r>
            <a:r>
              <a:rPr lang="en-US" sz="1200" b="1">
                <a:solidFill>
                  <a:schemeClr val="tx1"/>
                </a:solidFill>
                <a:ea typeface="+mn-lt"/>
                <a:cs typeface="+mn-lt"/>
              </a:rPr>
              <a:t>Manual Control button</a:t>
            </a:r>
            <a:r>
              <a:rPr lang="en-US" sz="1200">
                <a:solidFill>
                  <a:schemeClr val="tx1"/>
                </a:solidFill>
                <a:ea typeface="+mn-lt"/>
                <a:cs typeface="+mn-lt"/>
              </a:rPr>
              <a:t> on the main Crestron screen, you open a window that allows you to simply </a:t>
            </a:r>
            <a:r>
              <a:rPr lang="en-US" sz="1200" b="1">
                <a:solidFill>
                  <a:schemeClr val="tx1"/>
                </a:solidFill>
                <a:ea typeface="+mn-lt"/>
                <a:cs typeface="+mn-lt"/>
              </a:rPr>
              <a:t>drag and drop the input of your choice to the display of your choosing</a:t>
            </a:r>
            <a:r>
              <a:rPr lang="en-US" sz="1200">
                <a:solidFill>
                  <a:schemeClr val="tx1"/>
                </a:solidFill>
                <a:ea typeface="+mn-lt"/>
                <a:cs typeface="+mn-lt"/>
              </a:rPr>
              <a:t>. </a:t>
            </a:r>
            <a:br>
              <a:rPr lang="en-US" sz="1200">
                <a:ea typeface="+mn-lt"/>
                <a:cs typeface="+mn-lt"/>
              </a:rPr>
            </a:br>
            <a:br>
              <a:rPr lang="en-US" sz="1200">
                <a:ea typeface="+mn-lt"/>
                <a:cs typeface="+mn-lt"/>
              </a:rPr>
            </a:br>
            <a:r>
              <a:rPr lang="en-US" sz="1200">
                <a:solidFill>
                  <a:schemeClr val="tx1"/>
                </a:solidFill>
                <a:ea typeface="+mn-lt"/>
                <a:cs typeface="+mn-lt"/>
              </a:rPr>
              <a:t>For example, if you want to display the content of the doc cam, or visualizer,  on all displays, simply drag the doc cam icon, located on the left, to all the displays as labeled on the right, one-by-one. If you change your mind about displaying the content on one of the devices, simply drag and drop it back in the device list. </a:t>
            </a:r>
            <a:br>
              <a:rPr lang="en-US" sz="1200">
                <a:ea typeface="+mn-lt"/>
                <a:cs typeface="+mn-lt"/>
              </a:rPr>
            </a:br>
            <a:br>
              <a:rPr lang="en-US" sz="1200">
                <a:ea typeface="+mn-lt"/>
                <a:cs typeface="+mn-lt"/>
              </a:rPr>
            </a:br>
            <a:r>
              <a:rPr lang="en-US" sz="1200">
                <a:solidFill>
                  <a:schemeClr val="tx1"/>
                </a:solidFill>
                <a:ea typeface="+mn-lt"/>
                <a:cs typeface="+mn-lt"/>
              </a:rPr>
              <a:t>When you have made your selections, click </a:t>
            </a:r>
            <a:r>
              <a:rPr lang="en-US" sz="1200" b="1" i="1">
                <a:solidFill>
                  <a:schemeClr val="tx1"/>
                </a:solidFill>
                <a:ea typeface="+mn-lt"/>
                <a:cs typeface="+mn-lt"/>
              </a:rPr>
              <a:t>“X Close” to go back to the main Crestron screen.</a:t>
            </a:r>
            <a:endParaRPr lang="en-US">
              <a:solidFill>
                <a:schemeClr val="tx1"/>
              </a:solidFill>
            </a:endParaRPr>
          </a:p>
          <a:p>
            <a:pPr algn="ctr"/>
            <a:endParaRPr lang="en-US" sz="1200">
              <a:solidFill>
                <a:schemeClr val="tx1"/>
              </a:solidFill>
            </a:endParaRPr>
          </a:p>
        </p:txBody>
      </p:sp>
      <p:pic>
        <p:nvPicPr>
          <p:cNvPr id="9" name="Picture 8" descr="A screenshot of a computer&#10;&#10;Description automatically generated">
            <a:extLst>
              <a:ext uri="{FF2B5EF4-FFF2-40B4-BE49-F238E27FC236}">
                <a16:creationId xmlns:a16="http://schemas.microsoft.com/office/drawing/2014/main" id="{AA5C261D-C91F-7215-14A1-B8E072EC5A07}"/>
              </a:ext>
            </a:extLst>
          </p:cNvPr>
          <p:cNvPicPr>
            <a:picLocks noChangeAspect="1"/>
          </p:cNvPicPr>
          <p:nvPr/>
        </p:nvPicPr>
        <p:blipFill>
          <a:blip r:embed="rId3"/>
          <a:stretch>
            <a:fillRect/>
          </a:stretch>
        </p:blipFill>
        <p:spPr>
          <a:xfrm>
            <a:off x="244734" y="1258569"/>
            <a:ext cx="3872993" cy="2193391"/>
          </a:xfrm>
          <a:prstGeom prst="rect">
            <a:avLst/>
          </a:prstGeom>
        </p:spPr>
      </p:pic>
      <p:sp>
        <p:nvSpPr>
          <p:cNvPr id="11" name="TextBox 10">
            <a:extLst>
              <a:ext uri="{FF2B5EF4-FFF2-40B4-BE49-F238E27FC236}">
                <a16:creationId xmlns:a16="http://schemas.microsoft.com/office/drawing/2014/main" id="{9CC32E24-F779-0879-9F10-5ACF1F5630C7}"/>
              </a:ext>
            </a:extLst>
          </p:cNvPr>
          <p:cNvSpPr txBox="1"/>
          <p:nvPr/>
        </p:nvSpPr>
        <p:spPr>
          <a:xfrm>
            <a:off x="250984" y="966821"/>
            <a:ext cx="1048495" cy="369332"/>
          </a:xfrm>
          <a:prstGeom prst="rect">
            <a:avLst/>
          </a:prstGeom>
          <a:noFill/>
          <a:ln>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accent2">
                    <a:lumMod val="75000"/>
                  </a:schemeClr>
                </a:solidFill>
              </a:rPr>
              <a:t>Devices</a:t>
            </a:r>
          </a:p>
        </p:txBody>
      </p:sp>
      <p:sp>
        <p:nvSpPr>
          <p:cNvPr id="13" name="TextBox 12">
            <a:extLst>
              <a:ext uri="{FF2B5EF4-FFF2-40B4-BE49-F238E27FC236}">
                <a16:creationId xmlns:a16="http://schemas.microsoft.com/office/drawing/2014/main" id="{28A28D75-843C-F53E-840D-A7A68CE0B3C6}"/>
              </a:ext>
            </a:extLst>
          </p:cNvPr>
          <p:cNvSpPr txBox="1"/>
          <p:nvPr/>
        </p:nvSpPr>
        <p:spPr>
          <a:xfrm>
            <a:off x="1303112" y="966835"/>
            <a:ext cx="2428628" cy="369332"/>
          </a:xfrm>
          <a:prstGeom prst="rect">
            <a:avLst/>
          </a:prstGeom>
          <a:noFill/>
          <a:ln>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70C0"/>
                </a:solidFill>
              </a:rPr>
              <a:t>Displays</a:t>
            </a:r>
          </a:p>
        </p:txBody>
      </p:sp>
      <p:grpSp>
        <p:nvGrpSpPr>
          <p:cNvPr id="18" name="Group 17">
            <a:extLst>
              <a:ext uri="{FF2B5EF4-FFF2-40B4-BE49-F238E27FC236}">
                <a16:creationId xmlns:a16="http://schemas.microsoft.com/office/drawing/2014/main" id="{CAFA389A-5850-27AE-C3D9-F3463C5F2CDE}"/>
              </a:ext>
            </a:extLst>
          </p:cNvPr>
          <p:cNvGrpSpPr/>
          <p:nvPr/>
        </p:nvGrpSpPr>
        <p:grpSpPr>
          <a:xfrm>
            <a:off x="247330" y="966831"/>
            <a:ext cx="3477407" cy="2754907"/>
            <a:chOff x="95250" y="966831"/>
            <a:chExt cx="3084771" cy="2630167"/>
          </a:xfrm>
        </p:grpSpPr>
        <p:sp>
          <p:nvSpPr>
            <p:cNvPr id="15" name="Rectangle 14">
              <a:extLst>
                <a:ext uri="{FF2B5EF4-FFF2-40B4-BE49-F238E27FC236}">
                  <a16:creationId xmlns:a16="http://schemas.microsoft.com/office/drawing/2014/main" id="{516064F2-42A4-29CC-9EBB-619F50670388}"/>
                </a:ext>
              </a:extLst>
            </p:cNvPr>
            <p:cNvSpPr/>
            <p:nvPr/>
          </p:nvSpPr>
          <p:spPr>
            <a:xfrm>
              <a:off x="1052696" y="966832"/>
              <a:ext cx="2127325" cy="236649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64FB58-75CE-3297-12FD-8BC801506111}"/>
                </a:ext>
              </a:extLst>
            </p:cNvPr>
            <p:cNvSpPr/>
            <p:nvPr/>
          </p:nvSpPr>
          <p:spPr>
            <a:xfrm>
              <a:off x="95250" y="966831"/>
              <a:ext cx="944532" cy="2366475"/>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Curved Up 16">
              <a:extLst>
                <a:ext uri="{FF2B5EF4-FFF2-40B4-BE49-F238E27FC236}">
                  <a16:creationId xmlns:a16="http://schemas.microsoft.com/office/drawing/2014/main" id="{DD9535AA-51F5-97B8-E70A-741108CD5D8A}"/>
                </a:ext>
              </a:extLst>
            </p:cNvPr>
            <p:cNvSpPr/>
            <p:nvPr/>
          </p:nvSpPr>
          <p:spPr>
            <a:xfrm>
              <a:off x="765249" y="3202932"/>
              <a:ext cx="861446" cy="39406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a:extLst>
              <a:ext uri="{FF2B5EF4-FFF2-40B4-BE49-F238E27FC236}">
                <a16:creationId xmlns:a16="http://schemas.microsoft.com/office/drawing/2014/main" id="{9FA0637F-6A98-ADD9-EDD3-850A202C47B9}"/>
              </a:ext>
            </a:extLst>
          </p:cNvPr>
          <p:cNvSpPr txBox="1"/>
          <p:nvPr/>
        </p:nvSpPr>
        <p:spPr>
          <a:xfrm>
            <a:off x="3500042" y="4948752"/>
            <a:ext cx="40569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A smaller, identical Crestron panel is located by the door.</a:t>
            </a:r>
          </a:p>
        </p:txBody>
      </p:sp>
      <p:sp>
        <p:nvSpPr>
          <p:cNvPr id="23" name="Rectangle: Rounded Corners 22">
            <a:extLst>
              <a:ext uri="{FF2B5EF4-FFF2-40B4-BE49-F238E27FC236}">
                <a16:creationId xmlns:a16="http://schemas.microsoft.com/office/drawing/2014/main" id="{AD2956EC-A27D-7173-CA38-39B4D4FCD633}"/>
              </a:ext>
            </a:extLst>
          </p:cNvPr>
          <p:cNvSpPr/>
          <p:nvPr/>
        </p:nvSpPr>
        <p:spPr>
          <a:xfrm>
            <a:off x="3546595" y="4976230"/>
            <a:ext cx="3757374" cy="23827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3">
            <a:extLst>
              <a:ext uri="{FF2B5EF4-FFF2-40B4-BE49-F238E27FC236}">
                <a16:creationId xmlns:a16="http://schemas.microsoft.com/office/drawing/2014/main" id="{83C4370E-8AEF-98B7-DF1E-E4B151AE9B68}"/>
              </a:ext>
            </a:extLst>
          </p:cNvPr>
          <p:cNvSpPr/>
          <p:nvPr/>
        </p:nvSpPr>
        <p:spPr>
          <a:xfrm>
            <a:off x="974265" y="4100111"/>
            <a:ext cx="2405888" cy="765615"/>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7C296B7-B309-88A4-F565-4BE17217B9E4}"/>
              </a:ext>
            </a:extLst>
          </p:cNvPr>
          <p:cNvSpPr txBox="1"/>
          <p:nvPr/>
        </p:nvSpPr>
        <p:spPr>
          <a:xfrm>
            <a:off x="1398741" y="4158303"/>
            <a:ext cx="1399127" cy="646331"/>
          </a:xfrm>
          <a:prstGeom prst="rect">
            <a:avLst/>
          </a:prstGeom>
          <a:noFill/>
        </p:spPr>
        <p:txBody>
          <a:bodyPr wrap="square" rtlCol="0">
            <a:spAutoFit/>
          </a:bodyPr>
          <a:lstStyle/>
          <a:p>
            <a:r>
              <a:rPr lang="en-US" sz="900" i="1"/>
              <a:t>To learn more, click the QR code, or scan it with your mobile device camera.</a:t>
            </a:r>
          </a:p>
        </p:txBody>
      </p:sp>
      <p:pic>
        <p:nvPicPr>
          <p:cNvPr id="21" name="Graphic 20" descr="Information with solid fill">
            <a:extLst>
              <a:ext uri="{FF2B5EF4-FFF2-40B4-BE49-F238E27FC236}">
                <a16:creationId xmlns:a16="http://schemas.microsoft.com/office/drawing/2014/main" id="{10114E03-1667-EEAB-D1CD-A6A034B69C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115" y="4366433"/>
            <a:ext cx="224632" cy="231247"/>
          </a:xfrm>
          <a:prstGeom prst="rect">
            <a:avLst/>
          </a:prstGeom>
        </p:spPr>
      </p:pic>
      <p:pic>
        <p:nvPicPr>
          <p:cNvPr id="24" name="Picture 23" descr="A qr code on a white background&#10;&#10;Description automatically generated">
            <a:extLst>
              <a:ext uri="{FF2B5EF4-FFF2-40B4-BE49-F238E27FC236}">
                <a16:creationId xmlns:a16="http://schemas.microsoft.com/office/drawing/2014/main" id="{D5B4B829-23CF-0A1A-22F0-40BFF5EC40F2}"/>
              </a:ext>
            </a:extLst>
          </p:cNvPr>
          <p:cNvPicPr>
            <a:picLocks noChangeAspect="1"/>
          </p:cNvPicPr>
          <p:nvPr/>
        </p:nvPicPr>
        <p:blipFill>
          <a:blip r:embed="rId6"/>
          <a:stretch>
            <a:fillRect/>
          </a:stretch>
        </p:blipFill>
        <p:spPr>
          <a:xfrm>
            <a:off x="2795578" y="4224063"/>
            <a:ext cx="516993" cy="517213"/>
          </a:xfrm>
          <a:prstGeom prst="rect">
            <a:avLst/>
          </a:prstGeom>
        </p:spPr>
      </p:pic>
    </p:spTree>
    <p:extLst>
      <p:ext uri="{BB962C8B-B14F-4D97-AF65-F5344CB8AC3E}">
        <p14:creationId xmlns:p14="http://schemas.microsoft.com/office/powerpoint/2010/main" val="2130461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0F5ECF85-5576-CFA0-E6AB-CCA435785FFD}"/>
              </a:ext>
            </a:extLst>
          </p:cNvPr>
          <p:cNvGrpSpPr/>
          <p:nvPr/>
        </p:nvGrpSpPr>
        <p:grpSpPr>
          <a:xfrm>
            <a:off x="129701" y="86471"/>
            <a:ext cx="7309188" cy="5156520"/>
            <a:chOff x="122366" y="130475"/>
            <a:chExt cx="7309188" cy="5156520"/>
          </a:xfrm>
        </p:grpSpPr>
        <p:grpSp>
          <p:nvGrpSpPr>
            <p:cNvPr id="31" name="Group 30">
              <a:extLst>
                <a:ext uri="{FF2B5EF4-FFF2-40B4-BE49-F238E27FC236}">
                  <a16:creationId xmlns:a16="http://schemas.microsoft.com/office/drawing/2014/main" id="{41DD66F2-A618-0A5E-E531-882E767FB863}"/>
                </a:ext>
              </a:extLst>
            </p:cNvPr>
            <p:cNvGrpSpPr/>
            <p:nvPr/>
          </p:nvGrpSpPr>
          <p:grpSpPr>
            <a:xfrm>
              <a:off x="122366" y="130475"/>
              <a:ext cx="7309188" cy="5156520"/>
              <a:chOff x="145393" y="-184172"/>
              <a:chExt cx="7309188" cy="515652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49858" y="-184172"/>
                <a:ext cx="7304723" cy="5156520"/>
                <a:chOff x="158688" y="811970"/>
                <a:chExt cx="7157015" cy="3008630"/>
              </a:xfrm>
            </p:grpSpPr>
            <p:sp>
              <p:nvSpPr>
                <p:cNvPr id="6" name="object 5">
                  <a:extLst>
                    <a:ext uri="{FF2B5EF4-FFF2-40B4-BE49-F238E27FC236}">
                      <a16:creationId xmlns:a16="http://schemas.microsoft.com/office/drawing/2014/main" id="{A5E1EA58-A83C-CBF5-F0F0-7A7006A2AA3E}"/>
                    </a:ext>
                  </a:extLst>
                </p:cNvPr>
                <p:cNvSpPr/>
                <p:nvPr/>
              </p:nvSpPr>
              <p:spPr>
                <a:xfrm>
                  <a:off x="163063" y="819773"/>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58688" y="819773"/>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sp>
              <p:nvSpPr>
                <p:cNvPr id="5" name="object 4">
                  <a:extLst>
                    <a:ext uri="{FF2B5EF4-FFF2-40B4-BE49-F238E27FC236}">
                      <a16:creationId xmlns:a16="http://schemas.microsoft.com/office/drawing/2014/main" id="{35FD1D93-EBED-A449-D748-A361B51FBADA}"/>
                    </a:ext>
                  </a:extLst>
                </p:cNvPr>
                <p:cNvSpPr/>
                <p:nvPr/>
              </p:nvSpPr>
              <p:spPr>
                <a:xfrm>
                  <a:off x="163063" y="811970"/>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grpSp>
          <p:sp>
            <p:nvSpPr>
              <p:cNvPr id="2" name="TextBox 1">
                <a:extLst>
                  <a:ext uri="{FF2B5EF4-FFF2-40B4-BE49-F238E27FC236}">
                    <a16:creationId xmlns:a16="http://schemas.microsoft.com/office/drawing/2014/main" id="{8062ECFA-79BA-B319-7C40-5DF60E8D0602}"/>
                  </a:ext>
                </a:extLst>
              </p:cNvPr>
              <p:cNvSpPr txBox="1"/>
              <p:nvPr/>
            </p:nvSpPr>
            <p:spPr>
              <a:xfrm>
                <a:off x="145393" y="-71971"/>
                <a:ext cx="7302522" cy="397801"/>
              </a:xfrm>
              <a:prstGeom prst="rect">
                <a:avLst/>
              </a:prstGeom>
              <a:noFill/>
            </p:spPr>
            <p:txBody>
              <a:bodyPr wrap="square" lIns="91440" tIns="45720" rIns="91440" bIns="45720" rtlCol="0" anchor="t">
                <a:spAutoFit/>
              </a:bodyPr>
              <a:lstStyle/>
              <a:p>
                <a:pPr algn="ctr"/>
                <a:r>
                  <a:rPr lang="en-US" sz="1950">
                    <a:solidFill>
                      <a:schemeClr val="bg1"/>
                    </a:solidFill>
                  </a:rPr>
                  <a:t>WolfVision Doc Cam</a:t>
                </a:r>
                <a:r>
                  <a:rPr lang="en-US" sz="750">
                    <a:solidFill>
                      <a:schemeClr val="bg1"/>
                    </a:solidFill>
                  </a:rPr>
                  <a:t> </a:t>
                </a:r>
                <a:r>
                  <a:rPr lang="en-US" sz="1950">
                    <a:solidFill>
                      <a:schemeClr val="bg1"/>
                    </a:solidFill>
                  </a:rPr>
                  <a:t>(VZ</a:t>
                </a:r>
                <a:r>
                  <a:rPr lang="en-US" sz="750">
                    <a:solidFill>
                      <a:schemeClr val="bg1"/>
                    </a:solidFill>
                  </a:rPr>
                  <a:t> </a:t>
                </a:r>
                <a:r>
                  <a:rPr lang="en-US" sz="1950">
                    <a:solidFill>
                      <a:schemeClr val="bg1"/>
                    </a:solidFill>
                  </a:rPr>
                  <a:t>9.4F) - Anatomy Lab</a:t>
                </a:r>
                <a:endParaRPr lang="en-US" sz="1990">
                  <a:solidFill>
                    <a:schemeClr val="bg1"/>
                  </a:solidFill>
                </a:endParaRPr>
              </a:p>
            </p:txBody>
          </p:sp>
        </p:grpSp>
        <p:grpSp>
          <p:nvGrpSpPr>
            <p:cNvPr id="35" name="Group 34">
              <a:extLst>
                <a:ext uri="{FF2B5EF4-FFF2-40B4-BE49-F238E27FC236}">
                  <a16:creationId xmlns:a16="http://schemas.microsoft.com/office/drawing/2014/main" id="{B5BF2AB9-EDE1-71B0-B56A-514D3CC966B6}"/>
                </a:ext>
              </a:extLst>
            </p:cNvPr>
            <p:cNvGrpSpPr/>
            <p:nvPr/>
          </p:nvGrpSpPr>
          <p:grpSpPr>
            <a:xfrm>
              <a:off x="148063" y="688506"/>
              <a:ext cx="7214076" cy="4550459"/>
              <a:chOff x="203946" y="285555"/>
              <a:chExt cx="7192705" cy="4550459"/>
            </a:xfrm>
          </p:grpSpPr>
          <p:grpSp>
            <p:nvGrpSpPr>
              <p:cNvPr id="33" name="Group 32">
                <a:extLst>
                  <a:ext uri="{FF2B5EF4-FFF2-40B4-BE49-F238E27FC236}">
                    <a16:creationId xmlns:a16="http://schemas.microsoft.com/office/drawing/2014/main" id="{E27A4C7F-D1DE-A909-CB32-7E459B1D11AD}"/>
                  </a:ext>
                </a:extLst>
              </p:cNvPr>
              <p:cNvGrpSpPr/>
              <p:nvPr/>
            </p:nvGrpSpPr>
            <p:grpSpPr>
              <a:xfrm>
                <a:off x="258251" y="285555"/>
                <a:ext cx="7138400" cy="4550459"/>
                <a:chOff x="261967" y="293642"/>
                <a:chExt cx="7138400" cy="4543681"/>
              </a:xfrm>
            </p:grpSpPr>
            <p:pic>
              <p:nvPicPr>
                <p:cNvPr id="30" name="Picture 29" descr="A diagram of a machine&#10;&#10;Description automatically generated">
                  <a:extLst>
                    <a:ext uri="{FF2B5EF4-FFF2-40B4-BE49-F238E27FC236}">
                      <a16:creationId xmlns:a16="http://schemas.microsoft.com/office/drawing/2014/main" id="{C54CC1CB-CBCF-8FD0-1A8C-5C20100F6254}"/>
                    </a:ext>
                  </a:extLst>
                </p:cNvPr>
                <p:cNvPicPr>
                  <a:picLocks noChangeAspect="1"/>
                </p:cNvPicPr>
                <p:nvPr/>
              </p:nvPicPr>
              <p:blipFill rotWithShape="1">
                <a:blip r:embed="rId3"/>
                <a:srcRect l="4616"/>
                <a:stretch/>
              </p:blipFill>
              <p:spPr>
                <a:xfrm>
                  <a:off x="261967" y="293642"/>
                  <a:ext cx="3492030" cy="4543681"/>
                </a:xfrm>
                <a:prstGeom prst="rect">
                  <a:avLst/>
                </a:prstGeom>
              </p:spPr>
            </p:pic>
            <p:pic>
              <p:nvPicPr>
                <p:cNvPr id="28" name="Picture 27" descr="A black and white camera control&#10;&#10;Description automatically generated with medium confidence">
                  <a:extLst>
                    <a:ext uri="{FF2B5EF4-FFF2-40B4-BE49-F238E27FC236}">
                      <a16:creationId xmlns:a16="http://schemas.microsoft.com/office/drawing/2014/main" id="{6ADE1267-A844-027E-5992-E9A22A5F5976}"/>
                    </a:ext>
                  </a:extLst>
                </p:cNvPr>
                <p:cNvPicPr>
                  <a:picLocks noChangeAspect="1"/>
                </p:cNvPicPr>
                <p:nvPr/>
              </p:nvPicPr>
              <p:blipFill rotWithShape="1">
                <a:blip r:embed="rId4"/>
                <a:srcRect l="1513" t="5364" r="1338" b="2026"/>
                <a:stretch/>
              </p:blipFill>
              <p:spPr>
                <a:xfrm>
                  <a:off x="4004649" y="2560528"/>
                  <a:ext cx="3234162" cy="2254083"/>
                </a:xfrm>
                <a:prstGeom prst="rect">
                  <a:avLst/>
                </a:prstGeom>
              </p:spPr>
            </p:pic>
            <p:sp>
              <p:nvSpPr>
                <p:cNvPr id="24" name="Rounded Rectangle 23">
                  <a:extLst>
                    <a:ext uri="{FF2B5EF4-FFF2-40B4-BE49-F238E27FC236}">
                      <a16:creationId xmlns:a16="http://schemas.microsoft.com/office/drawing/2014/main" id="{48BA1DA7-25B7-4C7D-B2AC-4CB83DE7C4E7}"/>
                    </a:ext>
                  </a:extLst>
                </p:cNvPr>
                <p:cNvSpPr/>
                <p:nvPr/>
              </p:nvSpPr>
              <p:spPr>
                <a:xfrm>
                  <a:off x="3822795" y="2522934"/>
                  <a:ext cx="3577572" cy="2304476"/>
                </a:xfrm>
                <a:prstGeom prst="roundRect">
                  <a:avLst/>
                </a:pr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grpSp>
          <p:sp>
            <p:nvSpPr>
              <p:cNvPr id="34" name="Rectangle 33">
                <a:extLst>
                  <a:ext uri="{FF2B5EF4-FFF2-40B4-BE49-F238E27FC236}">
                    <a16:creationId xmlns:a16="http://schemas.microsoft.com/office/drawing/2014/main" id="{C1F2847A-0968-67A9-3304-C32582384277}"/>
                  </a:ext>
                </a:extLst>
              </p:cNvPr>
              <p:cNvSpPr/>
              <p:nvPr/>
            </p:nvSpPr>
            <p:spPr>
              <a:xfrm>
                <a:off x="203946" y="321733"/>
                <a:ext cx="856697" cy="511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7574DF4-9C79-1150-141C-8CB91B4AD120}"/>
                </a:ext>
              </a:extLst>
            </p:cNvPr>
            <p:cNvGrpSpPr/>
            <p:nvPr/>
          </p:nvGrpSpPr>
          <p:grpSpPr>
            <a:xfrm>
              <a:off x="3736346" y="738651"/>
              <a:ext cx="3610362" cy="1736548"/>
              <a:chOff x="3761858" y="718057"/>
              <a:chExt cx="3610362" cy="1736548"/>
            </a:xfrm>
          </p:grpSpPr>
          <p:sp>
            <p:nvSpPr>
              <p:cNvPr id="3" name="Rounded Rectangle 2">
                <a:extLst>
                  <a:ext uri="{FF2B5EF4-FFF2-40B4-BE49-F238E27FC236}">
                    <a16:creationId xmlns:a16="http://schemas.microsoft.com/office/drawing/2014/main" id="{5A121019-2445-DE89-0204-3007EE9EBF08}"/>
                  </a:ext>
                </a:extLst>
              </p:cNvPr>
              <p:cNvSpPr/>
              <p:nvPr/>
            </p:nvSpPr>
            <p:spPr>
              <a:xfrm>
                <a:off x="3793146" y="718057"/>
                <a:ext cx="3556871" cy="1649880"/>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solidFill>
                    <a:schemeClr val="tx1"/>
                  </a:solidFill>
                </a:endParaRPr>
              </a:p>
            </p:txBody>
          </p:sp>
          <p:sp>
            <p:nvSpPr>
              <p:cNvPr id="10" name="TextBox 9">
                <a:extLst>
                  <a:ext uri="{FF2B5EF4-FFF2-40B4-BE49-F238E27FC236}">
                    <a16:creationId xmlns:a16="http://schemas.microsoft.com/office/drawing/2014/main" id="{7475F924-D579-C78E-4AA7-3B770855C242}"/>
                  </a:ext>
                </a:extLst>
              </p:cNvPr>
              <p:cNvSpPr txBox="1"/>
              <p:nvPr/>
            </p:nvSpPr>
            <p:spPr>
              <a:xfrm>
                <a:off x="3761858" y="768631"/>
                <a:ext cx="3530445" cy="1685974"/>
              </a:xfrm>
              <a:prstGeom prst="rect">
                <a:avLst/>
              </a:prstGeom>
              <a:noFill/>
            </p:spPr>
            <p:txBody>
              <a:bodyPr wrap="square" lIns="91440" tIns="45720" rIns="91440" bIns="45720" rtlCol="0" anchor="t">
                <a:spAutoFit/>
              </a:bodyPr>
              <a:lstStyle/>
              <a:p>
                <a:r>
                  <a:rPr lang="en-US" sz="1200"/>
                  <a:t>This room has been supplied with a WolfVision Doc Cam already connected </a:t>
                </a:r>
              </a:p>
              <a:p>
                <a:r>
                  <a:rPr lang="en-US" sz="1200"/>
                  <a:t>to the Crestron control panel </a:t>
                </a:r>
              </a:p>
              <a:p>
                <a:r>
                  <a:rPr lang="en-US" sz="1200"/>
                  <a:t>to easily share printed materials, </a:t>
                </a:r>
              </a:p>
              <a:p>
                <a:r>
                  <a:rPr lang="en-US" sz="1200"/>
                  <a:t>3D objects, a mobile device, etc.</a:t>
                </a:r>
              </a:p>
              <a:p>
                <a:r>
                  <a:rPr lang="en-US" sz="1200"/>
                  <a:t>To begin, be sure the Doc Cam is selected for sharing via the Crestron Control panel and lift up the Doc Cam arm.</a:t>
                </a:r>
              </a:p>
              <a:p>
                <a:endParaRPr lang="en-US" sz="756"/>
              </a:p>
            </p:txBody>
          </p:sp>
          <p:pic>
            <p:nvPicPr>
              <p:cNvPr id="9" name="Picture 8" descr="A drawing of a machine&#10;&#10;Description automatically generated">
                <a:extLst>
                  <a:ext uri="{FF2B5EF4-FFF2-40B4-BE49-F238E27FC236}">
                    <a16:creationId xmlns:a16="http://schemas.microsoft.com/office/drawing/2014/main" id="{7469CC33-5BCB-D0B4-AC98-5E279C135BBA}"/>
                  </a:ext>
                </a:extLst>
              </p:cNvPr>
              <p:cNvPicPr>
                <a:picLocks noChangeAspect="1"/>
              </p:cNvPicPr>
              <p:nvPr/>
            </p:nvPicPr>
            <p:blipFill rotWithShape="1">
              <a:blip r:embed="rId5"/>
              <a:srcRect l="4695" t="18655" r="8232" b="16865"/>
              <a:stretch/>
            </p:blipFill>
            <p:spPr>
              <a:xfrm flipH="1">
                <a:off x="6080718" y="1005889"/>
                <a:ext cx="1291502" cy="722021"/>
              </a:xfrm>
              <a:prstGeom prst="rect">
                <a:avLst/>
              </a:prstGeom>
            </p:spPr>
          </p:pic>
        </p:grpSp>
      </p:grpSp>
    </p:spTree>
    <p:extLst>
      <p:ext uri="{BB962C8B-B14F-4D97-AF65-F5344CB8AC3E}">
        <p14:creationId xmlns:p14="http://schemas.microsoft.com/office/powerpoint/2010/main" val="838685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24815" y="120987"/>
            <a:ext cx="7306289" cy="5110287"/>
            <a:chOff x="186065" y="968951"/>
            <a:chExt cx="7158547" cy="3011283"/>
          </a:xfrm>
        </p:grpSpPr>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12" name="TextBox 11">
            <a:extLst>
              <a:ext uri="{FF2B5EF4-FFF2-40B4-BE49-F238E27FC236}">
                <a16:creationId xmlns:a16="http://schemas.microsoft.com/office/drawing/2014/main" id="{C8D277ED-FC88-042F-49AF-5065524796DC}"/>
              </a:ext>
            </a:extLst>
          </p:cNvPr>
          <p:cNvSpPr txBox="1"/>
          <p:nvPr/>
        </p:nvSpPr>
        <p:spPr>
          <a:xfrm>
            <a:off x="118546" y="230790"/>
            <a:ext cx="7325738" cy="392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50">
                <a:solidFill>
                  <a:srgbClr val="FFFFFF"/>
                </a:solidFill>
              </a:rPr>
              <a:t>Shure MXW1-Z10 Microphone/Transmitter - Multipurpose Lab</a:t>
            </a:r>
            <a:endParaRPr lang="en-US">
              <a:solidFill>
                <a:srgbClr val="FFFFFF"/>
              </a:solidFill>
            </a:endParaRPr>
          </a:p>
        </p:txBody>
      </p:sp>
      <p:sp>
        <p:nvSpPr>
          <p:cNvPr id="13" name="Rectangle: Rounded Corners 12">
            <a:extLst>
              <a:ext uri="{FF2B5EF4-FFF2-40B4-BE49-F238E27FC236}">
                <a16:creationId xmlns:a16="http://schemas.microsoft.com/office/drawing/2014/main" id="{3606682B-877A-4869-D699-FB775030C942}"/>
              </a:ext>
            </a:extLst>
          </p:cNvPr>
          <p:cNvSpPr/>
          <p:nvPr/>
        </p:nvSpPr>
        <p:spPr>
          <a:xfrm>
            <a:off x="3209601" y="621613"/>
            <a:ext cx="4128250" cy="2178194"/>
          </a:xfrm>
          <a:prstGeom prst="roundRect">
            <a:avLst/>
          </a:prstGeom>
          <a:noFill/>
          <a:ln w="12700">
            <a:solidFill>
              <a:schemeClr val="bg1">
                <a:lumMod val="6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2">
                    <a:lumMod val="75000"/>
                  </a:schemeClr>
                </a:solidFill>
              </a:rPr>
              <a:t>The Labs are packed with wearable microphone transmitters (2) on clips (lavalier). To use them, simply turn them on and make sure the device's volume is set appropriately under the Mic Controls windows on the Crestron panel. </a:t>
            </a:r>
          </a:p>
        </p:txBody>
      </p:sp>
      <p:pic>
        <p:nvPicPr>
          <p:cNvPr id="16" name="Graphic 15" descr="Exclamation mark with solid fill">
            <a:extLst>
              <a:ext uri="{FF2B5EF4-FFF2-40B4-BE49-F238E27FC236}">
                <a16:creationId xmlns:a16="http://schemas.microsoft.com/office/drawing/2014/main" id="{8A39A72F-35EB-F3DB-BFAB-8AAE47D366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156" y="624567"/>
            <a:ext cx="507423" cy="499227"/>
          </a:xfrm>
          <a:prstGeom prst="rect">
            <a:avLst/>
          </a:prstGeom>
        </p:spPr>
      </p:pic>
      <p:sp>
        <p:nvSpPr>
          <p:cNvPr id="15" name="Rectangle: Rounded Corners 14">
            <a:extLst>
              <a:ext uri="{FF2B5EF4-FFF2-40B4-BE49-F238E27FC236}">
                <a16:creationId xmlns:a16="http://schemas.microsoft.com/office/drawing/2014/main" id="{393C77A0-48E8-A621-80E2-538EC4F4D6AE}"/>
              </a:ext>
            </a:extLst>
          </p:cNvPr>
          <p:cNvSpPr/>
          <p:nvPr/>
        </p:nvSpPr>
        <p:spPr>
          <a:xfrm>
            <a:off x="226439" y="1782178"/>
            <a:ext cx="1758072" cy="100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a:solidFill>
                  <a:schemeClr val="accent2">
                    <a:lumMod val="75000"/>
                  </a:schemeClr>
                </a:solidFill>
              </a:rPr>
              <a:t>Important: Don't forget to put the mics back on their chargers before you leave.</a:t>
            </a:r>
          </a:p>
        </p:txBody>
      </p:sp>
      <p:pic>
        <p:nvPicPr>
          <p:cNvPr id="14" name="Picture 13" descr="A black and white drawing of a device&#10;&#10;Description automatically generated">
            <a:extLst>
              <a:ext uri="{FF2B5EF4-FFF2-40B4-BE49-F238E27FC236}">
                <a16:creationId xmlns:a16="http://schemas.microsoft.com/office/drawing/2014/main" id="{D6B85E47-2D85-D9DB-D4DD-C32EE89331C8}"/>
              </a:ext>
            </a:extLst>
          </p:cNvPr>
          <p:cNvPicPr>
            <a:picLocks noChangeAspect="1"/>
          </p:cNvPicPr>
          <p:nvPr/>
        </p:nvPicPr>
        <p:blipFill>
          <a:blip r:embed="rId4"/>
          <a:stretch>
            <a:fillRect/>
          </a:stretch>
        </p:blipFill>
        <p:spPr>
          <a:xfrm>
            <a:off x="1652317" y="2564411"/>
            <a:ext cx="1115324" cy="2231283"/>
          </a:xfrm>
          <a:prstGeom prst="rect">
            <a:avLst/>
          </a:prstGeom>
        </p:spPr>
      </p:pic>
      <p:pic>
        <p:nvPicPr>
          <p:cNvPr id="19" name="Picture 18" descr="A screenshot of a device&#10;&#10;Description automatically generated">
            <a:extLst>
              <a:ext uri="{FF2B5EF4-FFF2-40B4-BE49-F238E27FC236}">
                <a16:creationId xmlns:a16="http://schemas.microsoft.com/office/drawing/2014/main" id="{FDBACAF6-653A-2673-2AE8-CA510E3A0D07}"/>
              </a:ext>
            </a:extLst>
          </p:cNvPr>
          <p:cNvPicPr>
            <a:picLocks noChangeAspect="1"/>
          </p:cNvPicPr>
          <p:nvPr/>
        </p:nvPicPr>
        <p:blipFill>
          <a:blip r:embed="rId5"/>
          <a:stretch>
            <a:fillRect/>
          </a:stretch>
        </p:blipFill>
        <p:spPr>
          <a:xfrm>
            <a:off x="3513596" y="2966523"/>
            <a:ext cx="3686618" cy="2083306"/>
          </a:xfrm>
          <a:prstGeom prst="rect">
            <a:avLst/>
          </a:prstGeom>
        </p:spPr>
      </p:pic>
    </p:spTree>
    <p:extLst>
      <p:ext uri="{BB962C8B-B14F-4D97-AF65-F5344CB8AC3E}">
        <p14:creationId xmlns:p14="http://schemas.microsoft.com/office/powerpoint/2010/main" val="813944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256562" y="110268"/>
            <a:ext cx="7306288" cy="5110287"/>
            <a:chOff x="186065" y="968951"/>
            <a:chExt cx="7158547" cy="3011283"/>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pPr algn="ctr"/>
              <a:r>
                <a:rPr lang="en-US" sz="2400" dirty="0">
                  <a:solidFill>
                    <a:schemeClr val="bg1"/>
                  </a:solidFill>
                </a:rPr>
                <a:t>Joining a Previously Scheduled Meeting</a:t>
              </a:r>
              <a:endParaRPr sz="2400" dirty="0">
                <a:solidFill>
                  <a:schemeClr val="bg1"/>
                </a:solidFill>
              </a:endParaRPr>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12" name="Rounded Rectangle 11">
            <a:extLst>
              <a:ext uri="{FF2B5EF4-FFF2-40B4-BE49-F238E27FC236}">
                <a16:creationId xmlns:a16="http://schemas.microsoft.com/office/drawing/2014/main" id="{70241DAB-D511-2375-5C3D-C976BA98170E}"/>
              </a:ext>
            </a:extLst>
          </p:cNvPr>
          <p:cNvSpPr/>
          <p:nvPr/>
        </p:nvSpPr>
        <p:spPr>
          <a:xfrm>
            <a:off x="4323704" y="677622"/>
            <a:ext cx="3139440" cy="2349024"/>
          </a:xfrm>
          <a:prstGeom prst="round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2">
                    <a:lumMod val="75000"/>
                  </a:schemeClr>
                </a:solidFill>
              </a:rPr>
              <a:t>Each Teams Room has a touch control panel that shows the scheduled meetings. </a:t>
            </a:r>
          </a:p>
          <a:p>
            <a:pPr algn="ctr"/>
            <a:r>
              <a:rPr lang="en-US" sz="1600">
                <a:solidFill>
                  <a:schemeClr val="accent2">
                    <a:lumMod val="75000"/>
                  </a:schemeClr>
                </a:solidFill>
              </a:rPr>
              <a:t>Locate the touch control panel and press the Join button when it is time for your meeting to start. </a:t>
            </a:r>
          </a:p>
        </p:txBody>
      </p:sp>
      <p:sp>
        <p:nvSpPr>
          <p:cNvPr id="13" name="Rounded Rectangle 12">
            <a:extLst>
              <a:ext uri="{FF2B5EF4-FFF2-40B4-BE49-F238E27FC236}">
                <a16:creationId xmlns:a16="http://schemas.microsoft.com/office/drawing/2014/main" id="{510B58EB-6EE7-0D3B-BD2C-721A435E6C17}"/>
              </a:ext>
            </a:extLst>
          </p:cNvPr>
          <p:cNvSpPr/>
          <p:nvPr/>
        </p:nvSpPr>
        <p:spPr>
          <a:xfrm>
            <a:off x="573405" y="3104796"/>
            <a:ext cx="6561616" cy="713269"/>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p>
          <a:p>
            <a:pPr algn="ctr"/>
            <a:r>
              <a:rPr lang="en-US" sz="1400" i="1" dirty="0"/>
              <a:t>To learn more, click the QR code, or scan it with your </a:t>
            </a:r>
          </a:p>
          <a:p>
            <a:pPr algn="ctr"/>
            <a:r>
              <a:rPr lang="en-US" sz="1400" i="1" dirty="0"/>
              <a:t>mobile device camera.</a:t>
            </a:r>
          </a:p>
          <a:p>
            <a:pPr algn="ctr"/>
            <a:endParaRPr lang="en-US" dirty="0"/>
          </a:p>
        </p:txBody>
      </p:sp>
      <p:pic>
        <p:nvPicPr>
          <p:cNvPr id="14" name="Picture 13">
            <a:hlinkClick r:id="rId3"/>
            <a:extLst>
              <a:ext uri="{FF2B5EF4-FFF2-40B4-BE49-F238E27FC236}">
                <a16:creationId xmlns:a16="http://schemas.microsoft.com/office/drawing/2014/main" id="{B1C6BFE0-E499-1950-C7A9-8CF7CA3CC146}"/>
              </a:ext>
            </a:extLst>
          </p:cNvPr>
          <p:cNvPicPr>
            <a:picLocks noChangeAspect="1"/>
          </p:cNvPicPr>
          <p:nvPr/>
        </p:nvPicPr>
        <p:blipFill>
          <a:blip r:embed="rId4"/>
          <a:stretch>
            <a:fillRect/>
          </a:stretch>
        </p:blipFill>
        <p:spPr>
          <a:xfrm>
            <a:off x="6395823" y="3117958"/>
            <a:ext cx="690609" cy="690609"/>
          </a:xfrm>
          <a:prstGeom prst="rect">
            <a:avLst/>
          </a:prstGeom>
        </p:spPr>
      </p:pic>
      <p:pic>
        <p:nvPicPr>
          <p:cNvPr id="15" name="Graphic 14" descr="Information with solid fill">
            <a:extLst>
              <a:ext uri="{FF2B5EF4-FFF2-40B4-BE49-F238E27FC236}">
                <a16:creationId xmlns:a16="http://schemas.microsoft.com/office/drawing/2014/main" id="{55AAA81C-F7ED-BB3A-34D8-0B0D58CE4F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717" y="3173735"/>
            <a:ext cx="224632" cy="231247"/>
          </a:xfrm>
          <a:prstGeom prst="rect">
            <a:avLst/>
          </a:prstGeom>
        </p:spPr>
      </p:pic>
      <p:sp>
        <p:nvSpPr>
          <p:cNvPr id="17" name="Rounded Rectangle 16">
            <a:extLst>
              <a:ext uri="{FF2B5EF4-FFF2-40B4-BE49-F238E27FC236}">
                <a16:creationId xmlns:a16="http://schemas.microsoft.com/office/drawing/2014/main" id="{B71A06AD-E67D-9A87-D5F2-C0DEB40AF12B}"/>
              </a:ext>
            </a:extLst>
          </p:cNvPr>
          <p:cNvSpPr/>
          <p:nvPr/>
        </p:nvSpPr>
        <p:spPr>
          <a:xfrm>
            <a:off x="5783797" y="3957719"/>
            <a:ext cx="1737360" cy="1216152"/>
          </a:xfrm>
          <a:prstGeom prst="round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br>
              <a:rPr lang="en-US" sz="1200" i="1" dirty="0">
                <a:solidFill>
                  <a:schemeClr val="tx1"/>
                </a:solidFill>
              </a:rPr>
            </a:br>
            <a:r>
              <a:rPr lang="en-US" sz="1200" i="1" dirty="0">
                <a:solidFill>
                  <a:schemeClr val="tx1"/>
                </a:solidFill>
              </a:rPr>
              <a:t>      </a:t>
            </a:r>
          </a:p>
          <a:p>
            <a:endParaRPr lang="en-US" sz="1200" i="1" dirty="0">
              <a:solidFill>
                <a:schemeClr val="tx1"/>
              </a:solidFill>
            </a:endParaRPr>
          </a:p>
          <a:p>
            <a:pPr algn="ctr"/>
            <a:r>
              <a:rPr lang="en-US" sz="1200" dirty="0">
                <a:solidFill>
                  <a:schemeClr val="tx1"/>
                </a:solidFill>
              </a:rPr>
              <a:t>“More” shows additional room settings. From here, you can reset the equipment if there are any issues.</a:t>
            </a:r>
          </a:p>
          <a:p>
            <a:pPr algn="ctr"/>
            <a:endParaRPr lang="en-US" dirty="0"/>
          </a:p>
        </p:txBody>
      </p:sp>
      <p:sp>
        <p:nvSpPr>
          <p:cNvPr id="18" name="Rounded Rectangle 17">
            <a:extLst>
              <a:ext uri="{FF2B5EF4-FFF2-40B4-BE49-F238E27FC236}">
                <a16:creationId xmlns:a16="http://schemas.microsoft.com/office/drawing/2014/main" id="{71E0EA4E-C979-3652-ECA0-1593FC5FFCFE}"/>
              </a:ext>
            </a:extLst>
          </p:cNvPr>
          <p:cNvSpPr/>
          <p:nvPr/>
        </p:nvSpPr>
        <p:spPr>
          <a:xfrm>
            <a:off x="2137425" y="3981685"/>
            <a:ext cx="1737360" cy="1229295"/>
          </a:xfrm>
          <a:prstGeom prst="round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br>
              <a:rPr lang="en-US" sz="1200" i="1">
                <a:solidFill>
                  <a:schemeClr val="tx1"/>
                </a:solidFill>
              </a:rPr>
            </a:br>
            <a:r>
              <a:rPr lang="en-US" sz="1200" i="1">
                <a:solidFill>
                  <a:schemeClr val="tx1"/>
                </a:solidFill>
              </a:rPr>
              <a:t>“</a:t>
            </a:r>
          </a:p>
          <a:p>
            <a:endParaRPr lang="en-US" sz="1200" i="1">
              <a:solidFill>
                <a:schemeClr val="tx1"/>
              </a:solidFill>
            </a:endParaRPr>
          </a:p>
          <a:p>
            <a:pPr algn="ctr"/>
            <a:r>
              <a:rPr lang="en-US" sz="1200" i="1">
                <a:solidFill>
                  <a:schemeClr val="tx1"/>
                </a:solidFill>
              </a:rPr>
              <a:t>“Join with an ID” allows the room to join another existing Teams or Zoom space  by entering the meeting ID.</a:t>
            </a:r>
          </a:p>
          <a:p>
            <a:pPr algn="ctr"/>
            <a:endParaRPr lang="en-US"/>
          </a:p>
        </p:txBody>
      </p:sp>
      <p:sp>
        <p:nvSpPr>
          <p:cNvPr id="19" name="Rounded Rectangle 18">
            <a:extLst>
              <a:ext uri="{FF2B5EF4-FFF2-40B4-BE49-F238E27FC236}">
                <a16:creationId xmlns:a16="http://schemas.microsoft.com/office/drawing/2014/main" id="{ACFF1F59-8E9C-267E-6131-F7C1CDA2841C}"/>
              </a:ext>
            </a:extLst>
          </p:cNvPr>
          <p:cNvSpPr/>
          <p:nvPr/>
        </p:nvSpPr>
        <p:spPr>
          <a:xfrm>
            <a:off x="3960426" y="3956345"/>
            <a:ext cx="1737360" cy="1216152"/>
          </a:xfrm>
          <a:prstGeom prst="round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200">
                <a:solidFill>
                  <a:schemeClr val="tx1"/>
                </a:solidFill>
              </a:rPr>
              <a:t>“</a:t>
            </a:r>
          </a:p>
          <a:p>
            <a:endParaRPr lang="en-US" sz="1200">
              <a:solidFill>
                <a:schemeClr val="tx1"/>
              </a:solidFill>
            </a:endParaRPr>
          </a:p>
          <a:p>
            <a:endParaRPr lang="en-US" sz="1200">
              <a:solidFill>
                <a:schemeClr val="tx1"/>
              </a:solidFill>
            </a:endParaRPr>
          </a:p>
          <a:p>
            <a:endParaRPr lang="en-US" sz="1200">
              <a:solidFill>
                <a:schemeClr val="tx1"/>
              </a:solidFill>
            </a:endParaRPr>
          </a:p>
          <a:p>
            <a:pPr algn="ctr"/>
            <a:r>
              <a:rPr lang="en-US" sz="1200">
                <a:solidFill>
                  <a:schemeClr val="tx1"/>
                </a:solidFill>
              </a:rPr>
              <a:t>“Share” will toggle on/off the sharing of locally connected devices. </a:t>
            </a:r>
          </a:p>
          <a:p>
            <a:pPr algn="ctr"/>
            <a:endParaRPr lang="en-US"/>
          </a:p>
        </p:txBody>
      </p:sp>
      <p:pic>
        <p:nvPicPr>
          <p:cNvPr id="27" name="Picture 26" descr="A blue rectangle with white text&#10;&#10;Description automatically generated">
            <a:extLst>
              <a:ext uri="{FF2B5EF4-FFF2-40B4-BE49-F238E27FC236}">
                <a16:creationId xmlns:a16="http://schemas.microsoft.com/office/drawing/2014/main" id="{D73668F1-16E9-180F-2D2A-71946FD4740C}"/>
              </a:ext>
            </a:extLst>
          </p:cNvPr>
          <p:cNvPicPr>
            <a:picLocks noChangeAspect="1"/>
          </p:cNvPicPr>
          <p:nvPr/>
        </p:nvPicPr>
        <p:blipFill>
          <a:blip r:embed="rId7"/>
          <a:stretch>
            <a:fillRect/>
          </a:stretch>
        </p:blipFill>
        <p:spPr>
          <a:xfrm>
            <a:off x="6283125" y="2643461"/>
            <a:ext cx="851895" cy="309780"/>
          </a:xfrm>
          <a:prstGeom prst="rect">
            <a:avLst/>
          </a:prstGeom>
        </p:spPr>
      </p:pic>
      <p:pic>
        <p:nvPicPr>
          <p:cNvPr id="29" name="Picture 28" descr="A screenshot of a video conference&#10;&#10;Description automatically generated">
            <a:extLst>
              <a:ext uri="{FF2B5EF4-FFF2-40B4-BE49-F238E27FC236}">
                <a16:creationId xmlns:a16="http://schemas.microsoft.com/office/drawing/2014/main" id="{3F5582A6-3101-2FC2-EFB7-B4595126C821}"/>
              </a:ext>
            </a:extLst>
          </p:cNvPr>
          <p:cNvPicPr>
            <a:picLocks noChangeAspect="1"/>
          </p:cNvPicPr>
          <p:nvPr/>
        </p:nvPicPr>
        <p:blipFill>
          <a:blip r:embed="rId8"/>
          <a:stretch>
            <a:fillRect/>
          </a:stretch>
        </p:blipFill>
        <p:spPr>
          <a:xfrm>
            <a:off x="346429" y="719208"/>
            <a:ext cx="3881336" cy="2353060"/>
          </a:xfrm>
          <a:prstGeom prst="rect">
            <a:avLst/>
          </a:prstGeom>
        </p:spPr>
      </p:pic>
      <p:pic>
        <p:nvPicPr>
          <p:cNvPr id="9" name="Picture 8" descr="A blue circle with white text&#10;&#10;Description automatically generated">
            <a:extLst>
              <a:ext uri="{FF2B5EF4-FFF2-40B4-BE49-F238E27FC236}">
                <a16:creationId xmlns:a16="http://schemas.microsoft.com/office/drawing/2014/main" id="{F89F874C-3EB0-05B2-7EDA-AE3F106A6FF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7266" t="15630" r="19662" b="31287"/>
          <a:stretch/>
        </p:blipFill>
        <p:spPr>
          <a:xfrm>
            <a:off x="2101026" y="3827640"/>
            <a:ext cx="358702" cy="365760"/>
          </a:xfrm>
          <a:prstGeom prst="rect">
            <a:avLst/>
          </a:prstGeom>
        </p:spPr>
      </p:pic>
      <p:grpSp>
        <p:nvGrpSpPr>
          <p:cNvPr id="30" name="Group 29">
            <a:extLst>
              <a:ext uri="{FF2B5EF4-FFF2-40B4-BE49-F238E27FC236}">
                <a16:creationId xmlns:a16="http://schemas.microsoft.com/office/drawing/2014/main" id="{353FF9BD-451E-F542-36C5-1D6192033AD9}"/>
              </a:ext>
            </a:extLst>
          </p:cNvPr>
          <p:cNvGrpSpPr/>
          <p:nvPr/>
        </p:nvGrpSpPr>
        <p:grpSpPr>
          <a:xfrm>
            <a:off x="248425" y="3808567"/>
            <a:ext cx="1806211" cy="1379472"/>
            <a:chOff x="355238" y="3794748"/>
            <a:chExt cx="1806211" cy="1379472"/>
          </a:xfrm>
        </p:grpSpPr>
        <p:sp>
          <p:nvSpPr>
            <p:cNvPr id="16" name="Rounded Rectangle 15">
              <a:extLst>
                <a:ext uri="{FF2B5EF4-FFF2-40B4-BE49-F238E27FC236}">
                  <a16:creationId xmlns:a16="http://schemas.microsoft.com/office/drawing/2014/main" id="{B67A4A54-28EF-F1C3-7725-CF0A7980B300}"/>
                </a:ext>
              </a:extLst>
            </p:cNvPr>
            <p:cNvSpPr/>
            <p:nvPr/>
          </p:nvSpPr>
          <p:spPr>
            <a:xfrm>
              <a:off x="424089" y="3942526"/>
              <a:ext cx="1737360" cy="1231694"/>
            </a:xfrm>
            <a:prstGeom prst="round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en-US" sz="1200" i="1">
                <a:solidFill>
                  <a:schemeClr val="tx1"/>
                </a:solidFill>
              </a:endParaRPr>
            </a:p>
            <a:p>
              <a:endParaRPr lang="en-US" sz="1200" i="1">
                <a:solidFill>
                  <a:schemeClr val="tx1"/>
                </a:solidFill>
              </a:endParaRPr>
            </a:p>
            <a:p>
              <a:endParaRPr lang="en-US" sz="1200" i="1">
                <a:solidFill>
                  <a:schemeClr val="tx1"/>
                </a:solidFill>
              </a:endParaRPr>
            </a:p>
            <a:p>
              <a:pPr algn="ctr"/>
              <a:r>
                <a:rPr lang="en-US" sz="1200" i="1">
                  <a:solidFill>
                    <a:schemeClr val="tx1"/>
                  </a:solidFill>
                </a:rPr>
                <a:t>“Meet now” will start an ad-hoc Teams meeting where the room is the meeting host.</a:t>
              </a:r>
            </a:p>
            <a:p>
              <a:pPr algn="ctr"/>
              <a:endParaRPr lang="en-US" sz="1200" i="1">
                <a:solidFill>
                  <a:schemeClr val="tx1"/>
                </a:solidFill>
              </a:endParaRPr>
            </a:p>
          </p:txBody>
        </p:sp>
        <p:pic>
          <p:nvPicPr>
            <p:cNvPr id="3" name="Picture 2" descr="A screenshot of a video chat&#10;&#10;Description automatically generated">
              <a:extLst>
                <a:ext uri="{FF2B5EF4-FFF2-40B4-BE49-F238E27FC236}">
                  <a16:creationId xmlns:a16="http://schemas.microsoft.com/office/drawing/2014/main" id="{B7AFCD6B-E9F8-0C10-C801-E6B1108759B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28064" t="8872" r="21953" b="36235"/>
            <a:stretch/>
          </p:blipFill>
          <p:spPr>
            <a:xfrm>
              <a:off x="355238" y="3794748"/>
              <a:ext cx="348986" cy="365760"/>
            </a:xfrm>
            <a:prstGeom prst="rect">
              <a:avLst/>
            </a:prstGeom>
          </p:spPr>
        </p:pic>
        <p:cxnSp>
          <p:nvCxnSpPr>
            <p:cNvPr id="28" name="Straight Connector 27">
              <a:extLst>
                <a:ext uri="{FF2B5EF4-FFF2-40B4-BE49-F238E27FC236}">
                  <a16:creationId xmlns:a16="http://schemas.microsoft.com/office/drawing/2014/main" id="{A7E19764-505D-540F-1389-99F2854EA64F}"/>
                </a:ext>
              </a:extLst>
            </p:cNvPr>
            <p:cNvCxnSpPr/>
            <p:nvPr/>
          </p:nvCxnSpPr>
          <p:spPr>
            <a:xfrm>
              <a:off x="1064162" y="4194556"/>
              <a:ext cx="1076791"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34" name="Straight Connector 33">
            <a:extLst>
              <a:ext uri="{FF2B5EF4-FFF2-40B4-BE49-F238E27FC236}">
                <a16:creationId xmlns:a16="http://schemas.microsoft.com/office/drawing/2014/main" id="{A7C9B2FF-CDC0-B3A9-F57A-33E7B4E49388}"/>
              </a:ext>
            </a:extLst>
          </p:cNvPr>
          <p:cNvCxnSpPr>
            <a:cxnSpLocks/>
          </p:cNvCxnSpPr>
          <p:nvPr/>
        </p:nvCxnSpPr>
        <p:spPr>
          <a:xfrm flipV="1">
            <a:off x="2584028" y="4174327"/>
            <a:ext cx="1290757" cy="74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A09197F-735C-E61D-5335-731C85C78EC5}"/>
              </a:ext>
            </a:extLst>
          </p:cNvPr>
          <p:cNvCxnSpPr/>
          <p:nvPr/>
        </p:nvCxnSpPr>
        <p:spPr>
          <a:xfrm>
            <a:off x="4620995" y="4181754"/>
            <a:ext cx="1076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23F3D75-8944-1130-E0A8-5BBEB7D33E38}"/>
              </a:ext>
            </a:extLst>
          </p:cNvPr>
          <p:cNvCxnSpPr/>
          <p:nvPr/>
        </p:nvCxnSpPr>
        <p:spPr>
          <a:xfrm>
            <a:off x="6419029" y="4181754"/>
            <a:ext cx="1076791"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EC9EDC6-B9CB-B7C9-7A13-C4F5C371091D}"/>
              </a:ext>
            </a:extLst>
          </p:cNvPr>
          <p:cNvSpPr txBox="1"/>
          <p:nvPr/>
        </p:nvSpPr>
        <p:spPr>
          <a:xfrm>
            <a:off x="857504" y="3953673"/>
            <a:ext cx="1177394" cy="307777"/>
          </a:xfrm>
          <a:prstGeom prst="rect">
            <a:avLst/>
          </a:prstGeom>
          <a:noFill/>
        </p:spPr>
        <p:txBody>
          <a:bodyPr wrap="square" rtlCol="0">
            <a:spAutoFit/>
          </a:bodyPr>
          <a:lstStyle/>
          <a:p>
            <a:pPr algn="r"/>
            <a:r>
              <a:rPr lang="en-US" sz="1400" i="1"/>
              <a:t>Meet Now</a:t>
            </a:r>
          </a:p>
        </p:txBody>
      </p:sp>
      <p:sp>
        <p:nvSpPr>
          <p:cNvPr id="38" name="TextBox 37">
            <a:extLst>
              <a:ext uri="{FF2B5EF4-FFF2-40B4-BE49-F238E27FC236}">
                <a16:creationId xmlns:a16="http://schemas.microsoft.com/office/drawing/2014/main" id="{CCE0C876-F720-D632-DC7B-CE4B2C5A9B2B}"/>
              </a:ext>
            </a:extLst>
          </p:cNvPr>
          <p:cNvSpPr txBox="1"/>
          <p:nvPr/>
        </p:nvSpPr>
        <p:spPr>
          <a:xfrm>
            <a:off x="2506415" y="3953673"/>
            <a:ext cx="1356755" cy="307777"/>
          </a:xfrm>
          <a:prstGeom prst="rect">
            <a:avLst/>
          </a:prstGeom>
          <a:noFill/>
        </p:spPr>
        <p:txBody>
          <a:bodyPr wrap="square" rtlCol="0">
            <a:spAutoFit/>
          </a:bodyPr>
          <a:lstStyle/>
          <a:p>
            <a:pPr algn="r"/>
            <a:r>
              <a:rPr lang="en-US" sz="1400" i="1"/>
              <a:t>Join with an ID</a:t>
            </a:r>
          </a:p>
        </p:txBody>
      </p:sp>
      <p:sp>
        <p:nvSpPr>
          <p:cNvPr id="39" name="TextBox 38">
            <a:extLst>
              <a:ext uri="{FF2B5EF4-FFF2-40B4-BE49-F238E27FC236}">
                <a16:creationId xmlns:a16="http://schemas.microsoft.com/office/drawing/2014/main" id="{9987D0CC-B757-69FF-D545-81E3D7B8D770}"/>
              </a:ext>
            </a:extLst>
          </p:cNvPr>
          <p:cNvSpPr txBox="1"/>
          <p:nvPr/>
        </p:nvSpPr>
        <p:spPr>
          <a:xfrm>
            <a:off x="4515135" y="3926232"/>
            <a:ext cx="1177394" cy="307777"/>
          </a:xfrm>
          <a:prstGeom prst="rect">
            <a:avLst/>
          </a:prstGeom>
          <a:noFill/>
        </p:spPr>
        <p:txBody>
          <a:bodyPr wrap="square" rtlCol="0">
            <a:spAutoFit/>
          </a:bodyPr>
          <a:lstStyle/>
          <a:p>
            <a:pPr algn="r"/>
            <a:r>
              <a:rPr lang="en-US" sz="1400" i="1"/>
              <a:t>Share</a:t>
            </a:r>
          </a:p>
        </p:txBody>
      </p:sp>
      <p:sp>
        <p:nvSpPr>
          <p:cNvPr id="40" name="TextBox 39">
            <a:extLst>
              <a:ext uri="{FF2B5EF4-FFF2-40B4-BE49-F238E27FC236}">
                <a16:creationId xmlns:a16="http://schemas.microsoft.com/office/drawing/2014/main" id="{0D4D396D-0A03-AC8B-8A12-C6472429DA6F}"/>
              </a:ext>
            </a:extLst>
          </p:cNvPr>
          <p:cNvSpPr txBox="1"/>
          <p:nvPr/>
        </p:nvSpPr>
        <p:spPr>
          <a:xfrm>
            <a:off x="6336481" y="3941836"/>
            <a:ext cx="1177394" cy="307777"/>
          </a:xfrm>
          <a:prstGeom prst="rect">
            <a:avLst/>
          </a:prstGeom>
          <a:noFill/>
        </p:spPr>
        <p:txBody>
          <a:bodyPr wrap="square" rtlCol="0">
            <a:spAutoFit/>
          </a:bodyPr>
          <a:lstStyle/>
          <a:p>
            <a:pPr algn="r"/>
            <a:r>
              <a:rPr lang="en-US" sz="1400" i="1"/>
              <a:t>More</a:t>
            </a:r>
          </a:p>
        </p:txBody>
      </p:sp>
      <p:pic>
        <p:nvPicPr>
          <p:cNvPr id="20" name="Picture 19" descr="A screenshot of a phone&#10;&#10;Description automatically generated">
            <a:extLst>
              <a:ext uri="{FF2B5EF4-FFF2-40B4-BE49-F238E27FC236}">
                <a16:creationId xmlns:a16="http://schemas.microsoft.com/office/drawing/2014/main" id="{56E39199-C8A2-57F7-4532-8FF59FECFC2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0873" t="10201" r="23605" b="30663"/>
          <a:stretch/>
        </p:blipFill>
        <p:spPr>
          <a:xfrm>
            <a:off x="5636317" y="3844220"/>
            <a:ext cx="364611" cy="365760"/>
          </a:xfrm>
          <a:prstGeom prst="rect">
            <a:avLst/>
          </a:prstGeom>
        </p:spPr>
      </p:pic>
      <p:pic>
        <p:nvPicPr>
          <p:cNvPr id="21" name="Picture 20" descr="A screenshot of a phone&#10;&#10;Description automatically generated">
            <a:extLst>
              <a:ext uri="{FF2B5EF4-FFF2-40B4-BE49-F238E27FC236}">
                <a16:creationId xmlns:a16="http://schemas.microsoft.com/office/drawing/2014/main" id="{5B302C21-40B9-8722-35E4-2E5717EE2A1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12567" t="7372" r="21063" b="35882"/>
          <a:stretch/>
        </p:blipFill>
        <p:spPr>
          <a:xfrm>
            <a:off x="3842177" y="3822386"/>
            <a:ext cx="372512" cy="365760"/>
          </a:xfrm>
          <a:prstGeom prst="rect">
            <a:avLst/>
          </a:prstGeom>
        </p:spPr>
      </p:pic>
    </p:spTree>
    <p:extLst>
      <p:ext uri="{BB962C8B-B14F-4D97-AF65-F5344CB8AC3E}">
        <p14:creationId xmlns:p14="http://schemas.microsoft.com/office/powerpoint/2010/main" val="638433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256562" y="110268"/>
            <a:ext cx="7306288" cy="5110287"/>
            <a:chOff x="186065" y="968951"/>
            <a:chExt cx="7158547" cy="3011283"/>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pPr algn="ctr"/>
              <a:r>
                <a:rPr lang="en-US" sz="2400">
                  <a:solidFill>
                    <a:schemeClr val="bg1"/>
                  </a:solidFill>
                </a:rPr>
                <a:t>In Meeting Options (Teams)</a:t>
              </a:r>
              <a:endParaRPr sz="2400">
                <a:solidFill>
                  <a:schemeClr val="bg1"/>
                </a:solidFill>
              </a:endParaRPr>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13" name="Rounded Rectangle 12">
            <a:extLst>
              <a:ext uri="{FF2B5EF4-FFF2-40B4-BE49-F238E27FC236}">
                <a16:creationId xmlns:a16="http://schemas.microsoft.com/office/drawing/2014/main" id="{510B58EB-6EE7-0D3B-BD2C-721A435E6C17}"/>
              </a:ext>
            </a:extLst>
          </p:cNvPr>
          <p:cNvSpPr/>
          <p:nvPr/>
        </p:nvSpPr>
        <p:spPr>
          <a:xfrm>
            <a:off x="329784" y="3919928"/>
            <a:ext cx="3186728" cy="1176699"/>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t>To learn more, click the QR code, </a:t>
            </a:r>
          </a:p>
          <a:p>
            <a:pPr algn="ctr"/>
            <a:r>
              <a:rPr lang="en-US" sz="1400" i="1" dirty="0"/>
              <a:t>or scan it with your </a:t>
            </a:r>
          </a:p>
          <a:p>
            <a:pPr algn="ctr"/>
            <a:r>
              <a:rPr lang="en-US" sz="1400" i="1" dirty="0"/>
              <a:t>mobile device camera.</a:t>
            </a:r>
          </a:p>
          <a:p>
            <a:pPr algn="ctr"/>
            <a:endParaRPr lang="en-US" dirty="0"/>
          </a:p>
        </p:txBody>
      </p:sp>
      <p:pic>
        <p:nvPicPr>
          <p:cNvPr id="15" name="Graphic 14" descr="Information with solid fill">
            <a:extLst>
              <a:ext uri="{FF2B5EF4-FFF2-40B4-BE49-F238E27FC236}">
                <a16:creationId xmlns:a16="http://schemas.microsoft.com/office/drawing/2014/main" id="{55AAA81C-F7ED-BB3A-34D8-0B0D58CE4F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116" y="4021753"/>
            <a:ext cx="224632" cy="231247"/>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E3962EA2-DBFC-EB45-5EE0-27E812CE8242}"/>
              </a:ext>
            </a:extLst>
          </p:cNvPr>
          <p:cNvPicPr>
            <a:picLocks noChangeAspect="1"/>
          </p:cNvPicPr>
          <p:nvPr/>
        </p:nvPicPr>
        <p:blipFill rotWithShape="1">
          <a:blip r:embed="rId5"/>
          <a:srcRect l="5073" t="4031" r="1644" b="4125"/>
          <a:stretch/>
        </p:blipFill>
        <p:spPr>
          <a:xfrm>
            <a:off x="258824" y="568825"/>
            <a:ext cx="5553289" cy="3194204"/>
          </a:xfrm>
          <a:prstGeom prst="rect">
            <a:avLst/>
          </a:prstGeom>
        </p:spPr>
      </p:pic>
      <p:pic>
        <p:nvPicPr>
          <p:cNvPr id="8" name="Picture 7" descr="A screenshot of a video conference&#10;&#10;Description automatically generated">
            <a:extLst>
              <a:ext uri="{FF2B5EF4-FFF2-40B4-BE49-F238E27FC236}">
                <a16:creationId xmlns:a16="http://schemas.microsoft.com/office/drawing/2014/main" id="{A91F2AE5-713D-EB56-5B81-C6740DB25828}"/>
              </a:ext>
            </a:extLst>
          </p:cNvPr>
          <p:cNvPicPr>
            <a:picLocks noChangeAspect="1"/>
          </p:cNvPicPr>
          <p:nvPr/>
        </p:nvPicPr>
        <p:blipFill rotWithShape="1">
          <a:blip r:embed="rId6"/>
          <a:srcRect l="5416" t="2555" r="4393"/>
          <a:stretch/>
        </p:blipFill>
        <p:spPr>
          <a:xfrm>
            <a:off x="3551787" y="2665412"/>
            <a:ext cx="3972022" cy="2524149"/>
          </a:xfrm>
          <a:prstGeom prst="rect">
            <a:avLst/>
          </a:prstGeom>
        </p:spPr>
      </p:pic>
      <p:pic>
        <p:nvPicPr>
          <p:cNvPr id="2" name="Picture 1">
            <a:extLst>
              <a:ext uri="{FF2B5EF4-FFF2-40B4-BE49-F238E27FC236}">
                <a16:creationId xmlns:a16="http://schemas.microsoft.com/office/drawing/2014/main" id="{A94380F2-FE1A-A52C-7628-650045FDF48F}"/>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805065" y="1125815"/>
            <a:ext cx="1296646" cy="1182111"/>
          </a:xfrm>
          <a:prstGeom prst="rect">
            <a:avLst/>
          </a:prstGeom>
        </p:spPr>
      </p:pic>
      <p:sp>
        <p:nvSpPr>
          <p:cNvPr id="10" name="Oval 9">
            <a:extLst>
              <a:ext uri="{FF2B5EF4-FFF2-40B4-BE49-F238E27FC236}">
                <a16:creationId xmlns:a16="http://schemas.microsoft.com/office/drawing/2014/main" id="{40757B07-5D9F-04B1-8169-7B8FD27F6F93}"/>
              </a:ext>
            </a:extLst>
          </p:cNvPr>
          <p:cNvSpPr>
            <a:spLocks noChangeAspect="1"/>
          </p:cNvSpPr>
          <p:nvPr/>
        </p:nvSpPr>
        <p:spPr>
          <a:xfrm>
            <a:off x="330558" y="974480"/>
            <a:ext cx="183195" cy="184530"/>
          </a:xfrm>
          <a:prstGeom prst="ellips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t>1</a:t>
            </a:r>
          </a:p>
        </p:txBody>
      </p:sp>
      <p:sp>
        <p:nvSpPr>
          <p:cNvPr id="12" name="Oval 11">
            <a:extLst>
              <a:ext uri="{FF2B5EF4-FFF2-40B4-BE49-F238E27FC236}">
                <a16:creationId xmlns:a16="http://schemas.microsoft.com/office/drawing/2014/main" id="{F3C05A8F-CF53-6F90-1D53-86684B1C3C5A}"/>
              </a:ext>
            </a:extLst>
          </p:cNvPr>
          <p:cNvSpPr>
            <a:spLocks noChangeAspect="1"/>
          </p:cNvSpPr>
          <p:nvPr/>
        </p:nvSpPr>
        <p:spPr>
          <a:xfrm>
            <a:off x="2436932" y="974480"/>
            <a:ext cx="182158" cy="183126"/>
          </a:xfrm>
          <a:prstGeom prst="ellips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t>2</a:t>
            </a:r>
          </a:p>
        </p:txBody>
      </p:sp>
      <p:sp>
        <p:nvSpPr>
          <p:cNvPr id="14" name="Oval 13">
            <a:extLst>
              <a:ext uri="{FF2B5EF4-FFF2-40B4-BE49-F238E27FC236}">
                <a16:creationId xmlns:a16="http://schemas.microsoft.com/office/drawing/2014/main" id="{37CFC550-0A00-0F49-8FDB-7D74785B87FE}"/>
              </a:ext>
            </a:extLst>
          </p:cNvPr>
          <p:cNvSpPr>
            <a:spLocks noChangeAspect="1"/>
          </p:cNvSpPr>
          <p:nvPr/>
        </p:nvSpPr>
        <p:spPr>
          <a:xfrm>
            <a:off x="2755772" y="970816"/>
            <a:ext cx="183563" cy="186795"/>
          </a:xfrm>
          <a:prstGeom prst="ellips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t>3</a:t>
            </a:r>
          </a:p>
        </p:txBody>
      </p:sp>
      <p:sp>
        <p:nvSpPr>
          <p:cNvPr id="16" name="Oval 15">
            <a:extLst>
              <a:ext uri="{FF2B5EF4-FFF2-40B4-BE49-F238E27FC236}">
                <a16:creationId xmlns:a16="http://schemas.microsoft.com/office/drawing/2014/main" id="{500C9546-2CD4-3EB9-14B3-639530BF40A4}"/>
              </a:ext>
            </a:extLst>
          </p:cNvPr>
          <p:cNvSpPr>
            <a:spLocks noChangeAspect="1"/>
          </p:cNvSpPr>
          <p:nvPr/>
        </p:nvSpPr>
        <p:spPr>
          <a:xfrm>
            <a:off x="3033244" y="970815"/>
            <a:ext cx="183563" cy="186795"/>
          </a:xfrm>
          <a:prstGeom prst="ellips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t>4</a:t>
            </a:r>
          </a:p>
        </p:txBody>
      </p:sp>
      <p:sp>
        <p:nvSpPr>
          <p:cNvPr id="17" name="Oval 16">
            <a:extLst>
              <a:ext uri="{FF2B5EF4-FFF2-40B4-BE49-F238E27FC236}">
                <a16:creationId xmlns:a16="http://schemas.microsoft.com/office/drawing/2014/main" id="{DDCBEC20-7295-4379-FB4A-A28BCB8B491E}"/>
              </a:ext>
            </a:extLst>
          </p:cNvPr>
          <p:cNvSpPr>
            <a:spLocks noChangeAspect="1"/>
          </p:cNvSpPr>
          <p:nvPr/>
        </p:nvSpPr>
        <p:spPr>
          <a:xfrm>
            <a:off x="3722264" y="970815"/>
            <a:ext cx="183563" cy="186795"/>
          </a:xfrm>
          <a:prstGeom prst="ellips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t>5</a:t>
            </a:r>
          </a:p>
        </p:txBody>
      </p:sp>
      <p:sp>
        <p:nvSpPr>
          <p:cNvPr id="18" name="Oval 17">
            <a:extLst>
              <a:ext uri="{FF2B5EF4-FFF2-40B4-BE49-F238E27FC236}">
                <a16:creationId xmlns:a16="http://schemas.microsoft.com/office/drawing/2014/main" id="{4EA1429D-122C-185B-CBA8-F89463D981EC}"/>
              </a:ext>
            </a:extLst>
          </p:cNvPr>
          <p:cNvSpPr>
            <a:spLocks noChangeAspect="1"/>
          </p:cNvSpPr>
          <p:nvPr/>
        </p:nvSpPr>
        <p:spPr>
          <a:xfrm>
            <a:off x="4429609" y="974479"/>
            <a:ext cx="183563" cy="186795"/>
          </a:xfrm>
          <a:prstGeom prst="ellips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t>6</a:t>
            </a:r>
          </a:p>
        </p:txBody>
      </p:sp>
      <p:sp>
        <p:nvSpPr>
          <p:cNvPr id="19" name="Oval 18">
            <a:extLst>
              <a:ext uri="{FF2B5EF4-FFF2-40B4-BE49-F238E27FC236}">
                <a16:creationId xmlns:a16="http://schemas.microsoft.com/office/drawing/2014/main" id="{4A18D729-CDC4-D540-59CD-36AB58BDFB77}"/>
              </a:ext>
            </a:extLst>
          </p:cNvPr>
          <p:cNvSpPr>
            <a:spLocks noChangeAspect="1"/>
          </p:cNvSpPr>
          <p:nvPr/>
        </p:nvSpPr>
        <p:spPr>
          <a:xfrm>
            <a:off x="4770440" y="978144"/>
            <a:ext cx="183563" cy="186795"/>
          </a:xfrm>
          <a:prstGeom prst="ellips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t>7</a:t>
            </a:r>
          </a:p>
        </p:txBody>
      </p:sp>
      <p:sp>
        <p:nvSpPr>
          <p:cNvPr id="20" name="Oval 19">
            <a:extLst>
              <a:ext uri="{FF2B5EF4-FFF2-40B4-BE49-F238E27FC236}">
                <a16:creationId xmlns:a16="http://schemas.microsoft.com/office/drawing/2014/main" id="{A1E925B9-119F-864C-6BA3-22C104968E05}"/>
              </a:ext>
            </a:extLst>
          </p:cNvPr>
          <p:cNvSpPr>
            <a:spLocks noChangeAspect="1"/>
          </p:cNvSpPr>
          <p:nvPr/>
        </p:nvSpPr>
        <p:spPr>
          <a:xfrm>
            <a:off x="5052629" y="985473"/>
            <a:ext cx="179894" cy="183127"/>
          </a:xfrm>
          <a:prstGeom prst="ellips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t>8</a:t>
            </a:r>
          </a:p>
        </p:txBody>
      </p:sp>
      <p:sp>
        <p:nvSpPr>
          <p:cNvPr id="21" name="Oval 20">
            <a:extLst>
              <a:ext uri="{FF2B5EF4-FFF2-40B4-BE49-F238E27FC236}">
                <a16:creationId xmlns:a16="http://schemas.microsoft.com/office/drawing/2014/main" id="{06CBAA4E-CD4F-52B4-F0E0-B2110AC57145}"/>
              </a:ext>
            </a:extLst>
          </p:cNvPr>
          <p:cNvSpPr>
            <a:spLocks noChangeAspect="1"/>
          </p:cNvSpPr>
          <p:nvPr/>
        </p:nvSpPr>
        <p:spPr>
          <a:xfrm>
            <a:off x="5350032" y="996466"/>
            <a:ext cx="183563" cy="186795"/>
          </a:xfrm>
          <a:prstGeom prst="ellipse">
            <a:avLst/>
          </a:prstGeom>
          <a:solidFill>
            <a:schemeClr val="accent2">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t>9</a:t>
            </a:r>
          </a:p>
        </p:txBody>
      </p:sp>
      <p:pic>
        <p:nvPicPr>
          <p:cNvPr id="9" name="Picture 8" descr="A qr code with circles and dots&#10;&#10;Description automatically generated">
            <a:hlinkClick r:id="rId9"/>
            <a:extLst>
              <a:ext uri="{FF2B5EF4-FFF2-40B4-BE49-F238E27FC236}">
                <a16:creationId xmlns:a16="http://schemas.microsoft.com/office/drawing/2014/main" id="{CF02B187-6E6C-73AE-6E60-BAD2CEF6776F}"/>
              </a:ext>
            </a:extLst>
          </p:cNvPr>
          <p:cNvPicPr>
            <a:picLocks noChangeAspect="1"/>
          </p:cNvPicPr>
          <p:nvPr/>
        </p:nvPicPr>
        <p:blipFill>
          <a:blip r:embed="rId10"/>
          <a:stretch>
            <a:fillRect/>
          </a:stretch>
        </p:blipFill>
        <p:spPr>
          <a:xfrm>
            <a:off x="2837623" y="4394739"/>
            <a:ext cx="612808" cy="612808"/>
          </a:xfrm>
          <a:prstGeom prst="rect">
            <a:avLst/>
          </a:prstGeom>
        </p:spPr>
      </p:pic>
    </p:spTree>
    <p:extLst>
      <p:ext uri="{BB962C8B-B14F-4D97-AF65-F5344CB8AC3E}">
        <p14:creationId xmlns:p14="http://schemas.microsoft.com/office/powerpoint/2010/main" val="3309249518"/>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qr code and a qr code&#10;&#10;Description automatically generated">
            <a:extLst>
              <a:ext uri="{FF2B5EF4-FFF2-40B4-BE49-F238E27FC236}">
                <a16:creationId xmlns:a16="http://schemas.microsoft.com/office/drawing/2014/main" id="{E9BE8742-6ABC-4500-59CA-43784BB27BE8}"/>
              </a:ext>
            </a:extLst>
          </p:cNvPr>
          <p:cNvPicPr>
            <a:picLocks noChangeAspect="1"/>
          </p:cNvPicPr>
          <p:nvPr/>
        </p:nvPicPr>
        <p:blipFill rotWithShape="1">
          <a:blip r:embed="rId3"/>
          <a:srcRect t="53145"/>
          <a:stretch/>
        </p:blipFill>
        <p:spPr>
          <a:xfrm>
            <a:off x="137758" y="4016938"/>
            <a:ext cx="7221897" cy="1252929"/>
          </a:xfrm>
          <a:prstGeom prst="rect">
            <a:avLst/>
          </a:prstGeom>
        </p:spPr>
      </p:pic>
      <p:grpSp>
        <p:nvGrpSpPr>
          <p:cNvPr id="4" name="object 3">
            <a:extLst>
              <a:ext uri="{FF2B5EF4-FFF2-40B4-BE49-F238E27FC236}">
                <a16:creationId xmlns:a16="http://schemas.microsoft.com/office/drawing/2014/main" id="{6C2B7F1C-F44C-62E6-B304-5A06E5BAF4AC}"/>
              </a:ext>
            </a:extLst>
          </p:cNvPr>
          <p:cNvGrpSpPr/>
          <p:nvPr/>
        </p:nvGrpSpPr>
        <p:grpSpPr>
          <a:xfrm>
            <a:off x="104571" y="113233"/>
            <a:ext cx="7306288" cy="5110287"/>
            <a:chOff x="186065" y="968951"/>
            <a:chExt cx="7158547" cy="3011283"/>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pPr algn="ctr"/>
              <a:r>
                <a:rPr lang="en-US" sz="2400">
                  <a:solidFill>
                    <a:schemeClr val="bg1"/>
                  </a:solidFill>
                </a:rPr>
                <a:t>Schedule Your Teams or Zoom Meeting in Advance</a:t>
              </a:r>
              <a:endParaRPr sz="2400">
                <a:solidFill>
                  <a:schemeClr val="bg1"/>
                </a:solidFill>
              </a:endParaRPr>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cxnSp>
        <p:nvCxnSpPr>
          <p:cNvPr id="16" name="Straight Connector 15">
            <a:extLst>
              <a:ext uri="{FF2B5EF4-FFF2-40B4-BE49-F238E27FC236}">
                <a16:creationId xmlns:a16="http://schemas.microsoft.com/office/drawing/2014/main" id="{8CDD4C8B-263D-9DEA-BA3F-713E6194EE8F}"/>
              </a:ext>
            </a:extLst>
          </p:cNvPr>
          <p:cNvCxnSpPr/>
          <p:nvPr/>
        </p:nvCxnSpPr>
        <p:spPr>
          <a:xfrm>
            <a:off x="5362650" y="1828801"/>
            <a:ext cx="1401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C92C8AE-61AC-260B-EF9C-D6A74A98F7EE}"/>
              </a:ext>
            </a:extLst>
          </p:cNvPr>
          <p:cNvCxnSpPr/>
          <p:nvPr/>
        </p:nvCxnSpPr>
        <p:spPr>
          <a:xfrm>
            <a:off x="5345218" y="2755756"/>
            <a:ext cx="1401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1727EB54-2739-7987-088E-95824810C0D8}"/>
              </a:ext>
            </a:extLst>
          </p:cNvPr>
          <p:cNvSpPr/>
          <p:nvPr/>
        </p:nvSpPr>
        <p:spPr>
          <a:xfrm>
            <a:off x="189233" y="628360"/>
            <a:ext cx="7143264" cy="1689327"/>
          </a:xfrm>
          <a:prstGeom prst="round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1" name="Oval 10">
            <a:extLst>
              <a:ext uri="{FF2B5EF4-FFF2-40B4-BE49-F238E27FC236}">
                <a16:creationId xmlns:a16="http://schemas.microsoft.com/office/drawing/2014/main" id="{8D005AF4-F79B-2D39-997D-8CCB12F146B1}"/>
              </a:ext>
            </a:extLst>
          </p:cNvPr>
          <p:cNvSpPr/>
          <p:nvPr/>
        </p:nvSpPr>
        <p:spPr>
          <a:xfrm>
            <a:off x="318861" y="792739"/>
            <a:ext cx="182880" cy="1828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4" name="Oval 13">
            <a:extLst>
              <a:ext uri="{FF2B5EF4-FFF2-40B4-BE49-F238E27FC236}">
                <a16:creationId xmlns:a16="http://schemas.microsoft.com/office/drawing/2014/main" id="{4F2C8E87-CAA5-6590-A238-1BAA10A694C4}"/>
              </a:ext>
            </a:extLst>
          </p:cNvPr>
          <p:cNvSpPr/>
          <p:nvPr/>
        </p:nvSpPr>
        <p:spPr>
          <a:xfrm>
            <a:off x="318861" y="1070353"/>
            <a:ext cx="182880" cy="1828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20" name="Oval 19">
            <a:extLst>
              <a:ext uri="{FF2B5EF4-FFF2-40B4-BE49-F238E27FC236}">
                <a16:creationId xmlns:a16="http://schemas.microsoft.com/office/drawing/2014/main" id="{D17DCD32-261E-24A7-E6E3-1EB7CB58A14C}"/>
              </a:ext>
            </a:extLst>
          </p:cNvPr>
          <p:cNvSpPr/>
          <p:nvPr/>
        </p:nvSpPr>
        <p:spPr>
          <a:xfrm>
            <a:off x="303706" y="1537076"/>
            <a:ext cx="182880" cy="1828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21" name="Oval 20">
            <a:extLst>
              <a:ext uri="{FF2B5EF4-FFF2-40B4-BE49-F238E27FC236}">
                <a16:creationId xmlns:a16="http://schemas.microsoft.com/office/drawing/2014/main" id="{21B5E5D8-BE8C-A93D-91BE-8615E7A255B0}"/>
              </a:ext>
            </a:extLst>
          </p:cNvPr>
          <p:cNvSpPr/>
          <p:nvPr/>
        </p:nvSpPr>
        <p:spPr>
          <a:xfrm>
            <a:off x="303706" y="1971289"/>
            <a:ext cx="182880" cy="1828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22" name="TextBox 21">
            <a:extLst>
              <a:ext uri="{FF2B5EF4-FFF2-40B4-BE49-F238E27FC236}">
                <a16:creationId xmlns:a16="http://schemas.microsoft.com/office/drawing/2014/main" id="{262C287E-2814-DBA9-9D7F-676C5393D804}"/>
              </a:ext>
            </a:extLst>
          </p:cNvPr>
          <p:cNvSpPr txBox="1"/>
          <p:nvPr/>
        </p:nvSpPr>
        <p:spPr>
          <a:xfrm>
            <a:off x="485991" y="754912"/>
            <a:ext cx="6842738" cy="276999"/>
          </a:xfrm>
          <a:prstGeom prst="rect">
            <a:avLst/>
          </a:prstGeom>
          <a:noFill/>
        </p:spPr>
        <p:txBody>
          <a:bodyPr wrap="square" rtlCol="0">
            <a:spAutoFit/>
          </a:bodyPr>
          <a:lstStyle/>
          <a:p>
            <a:r>
              <a:rPr lang="en-US" sz="1200"/>
              <a:t>Reserve your room. To reserve your meeting space, start by drafting a calendar invite within Outlook. </a:t>
            </a:r>
          </a:p>
        </p:txBody>
      </p:sp>
      <p:sp>
        <p:nvSpPr>
          <p:cNvPr id="23" name="TextBox 22">
            <a:extLst>
              <a:ext uri="{FF2B5EF4-FFF2-40B4-BE49-F238E27FC236}">
                <a16:creationId xmlns:a16="http://schemas.microsoft.com/office/drawing/2014/main" id="{EE05820B-4BB2-E04E-0DEC-CA04599FE067}"/>
              </a:ext>
            </a:extLst>
          </p:cNvPr>
          <p:cNvSpPr txBox="1"/>
          <p:nvPr/>
        </p:nvSpPr>
        <p:spPr>
          <a:xfrm>
            <a:off x="482224" y="992333"/>
            <a:ext cx="6846505" cy="461665"/>
          </a:xfrm>
          <a:prstGeom prst="rect">
            <a:avLst/>
          </a:prstGeom>
          <a:noFill/>
        </p:spPr>
        <p:txBody>
          <a:bodyPr wrap="square" rtlCol="0">
            <a:spAutoFit/>
          </a:bodyPr>
          <a:lstStyle/>
          <a:p>
            <a:r>
              <a:rPr lang="en-US" sz="1200"/>
              <a:t>Add your desired meeting space </a:t>
            </a:r>
            <a:r>
              <a:rPr lang="en-US" sz="1200" b="1" i="1"/>
              <a:t>as a location</a:t>
            </a:r>
            <a:r>
              <a:rPr lang="en-US" sz="1200"/>
              <a:t>. Double check that the meeting space is </a:t>
            </a:r>
            <a:r>
              <a:rPr lang="en-US" sz="1200" b="1" i="1"/>
              <a:t>also added as a required attendee</a:t>
            </a:r>
            <a:r>
              <a:rPr lang="en-US" sz="1200"/>
              <a:t>. (Outlook should do this automatically). </a:t>
            </a:r>
          </a:p>
        </p:txBody>
      </p:sp>
      <p:sp>
        <p:nvSpPr>
          <p:cNvPr id="24" name="TextBox 23">
            <a:extLst>
              <a:ext uri="{FF2B5EF4-FFF2-40B4-BE49-F238E27FC236}">
                <a16:creationId xmlns:a16="http://schemas.microsoft.com/office/drawing/2014/main" id="{CEF79DB2-9709-FA1F-B703-7B3558177BB8}"/>
              </a:ext>
            </a:extLst>
          </p:cNvPr>
          <p:cNvSpPr txBox="1"/>
          <p:nvPr/>
        </p:nvSpPr>
        <p:spPr>
          <a:xfrm>
            <a:off x="466067" y="1460586"/>
            <a:ext cx="6842738" cy="461665"/>
          </a:xfrm>
          <a:prstGeom prst="rect">
            <a:avLst/>
          </a:prstGeom>
          <a:noFill/>
        </p:spPr>
        <p:txBody>
          <a:bodyPr wrap="square" rtlCol="0">
            <a:spAutoFit/>
          </a:bodyPr>
          <a:lstStyle/>
          <a:p>
            <a:r>
              <a:rPr lang="en-US" sz="1200"/>
              <a:t>Add your </a:t>
            </a:r>
            <a:r>
              <a:rPr lang="en-US" sz="1200" b="1" i="1"/>
              <a:t>Teams or Zoom meeting details into the body of the Outlook event</a:t>
            </a:r>
            <a:r>
              <a:rPr lang="en-US" sz="1200"/>
              <a:t>. Meeting details can be generated from the Zoom/Teams Outlook Plugins or from the Zoom/Teams desktop applications.</a:t>
            </a:r>
          </a:p>
        </p:txBody>
      </p:sp>
      <p:sp>
        <p:nvSpPr>
          <p:cNvPr id="25" name="TextBox 24">
            <a:extLst>
              <a:ext uri="{FF2B5EF4-FFF2-40B4-BE49-F238E27FC236}">
                <a16:creationId xmlns:a16="http://schemas.microsoft.com/office/drawing/2014/main" id="{8E40222A-13EE-D83A-F856-BBFC6A6F6ED1}"/>
              </a:ext>
            </a:extLst>
          </p:cNvPr>
          <p:cNvSpPr txBox="1"/>
          <p:nvPr/>
        </p:nvSpPr>
        <p:spPr>
          <a:xfrm>
            <a:off x="482225" y="1863944"/>
            <a:ext cx="6825340" cy="461665"/>
          </a:xfrm>
          <a:prstGeom prst="rect">
            <a:avLst/>
          </a:prstGeom>
          <a:noFill/>
        </p:spPr>
        <p:txBody>
          <a:bodyPr wrap="square" rtlCol="0">
            <a:spAutoFit/>
          </a:bodyPr>
          <a:lstStyle/>
          <a:p>
            <a:r>
              <a:rPr lang="en-US" sz="1200"/>
              <a:t>If the meeting space is available during your selected time, the booking will be approved, and your meeting will then be scheduled.</a:t>
            </a:r>
          </a:p>
        </p:txBody>
      </p:sp>
      <p:sp>
        <p:nvSpPr>
          <p:cNvPr id="30" name="TextBox 29">
            <a:extLst>
              <a:ext uri="{FF2B5EF4-FFF2-40B4-BE49-F238E27FC236}">
                <a16:creationId xmlns:a16="http://schemas.microsoft.com/office/drawing/2014/main" id="{491841E4-D32A-EF14-2753-A11BCCCA8AEF}"/>
              </a:ext>
            </a:extLst>
          </p:cNvPr>
          <p:cNvSpPr txBox="1"/>
          <p:nvPr/>
        </p:nvSpPr>
        <p:spPr>
          <a:xfrm>
            <a:off x="143751" y="2382557"/>
            <a:ext cx="4549579" cy="338554"/>
          </a:xfrm>
          <a:prstGeom prst="rect">
            <a:avLst/>
          </a:prstGeom>
          <a:noFill/>
        </p:spPr>
        <p:txBody>
          <a:bodyPr wrap="none" rtlCol="0">
            <a:spAutoFit/>
          </a:bodyPr>
          <a:lstStyle/>
          <a:p>
            <a:r>
              <a:rPr lang="en-US" sz="1600"/>
              <a:t>In MS Outlook, assuming the plugins are installed:</a:t>
            </a:r>
          </a:p>
        </p:txBody>
      </p:sp>
      <p:grpSp>
        <p:nvGrpSpPr>
          <p:cNvPr id="3" name="Group 2">
            <a:extLst>
              <a:ext uri="{FF2B5EF4-FFF2-40B4-BE49-F238E27FC236}">
                <a16:creationId xmlns:a16="http://schemas.microsoft.com/office/drawing/2014/main" id="{62A5A0C4-DE88-CF23-0731-92A30284F038}"/>
              </a:ext>
            </a:extLst>
          </p:cNvPr>
          <p:cNvGrpSpPr/>
          <p:nvPr/>
        </p:nvGrpSpPr>
        <p:grpSpPr>
          <a:xfrm>
            <a:off x="189233" y="2729703"/>
            <a:ext cx="3588426" cy="907677"/>
            <a:chOff x="189233" y="2729703"/>
            <a:chExt cx="3588426" cy="907677"/>
          </a:xfrm>
        </p:grpSpPr>
        <p:pic>
          <p:nvPicPr>
            <p:cNvPr id="29" name="Picture 28" descr="A screenshot of a computer&#10;&#10;Description automatically generated">
              <a:extLst>
                <a:ext uri="{FF2B5EF4-FFF2-40B4-BE49-F238E27FC236}">
                  <a16:creationId xmlns:a16="http://schemas.microsoft.com/office/drawing/2014/main" id="{80DF7721-3A96-A145-0B16-2FC5258F4BF4}"/>
                </a:ext>
              </a:extLst>
            </p:cNvPr>
            <p:cNvPicPr>
              <a:picLocks noChangeAspect="1"/>
            </p:cNvPicPr>
            <p:nvPr/>
          </p:nvPicPr>
          <p:blipFill>
            <a:blip r:embed="rId4"/>
            <a:stretch>
              <a:fillRect/>
            </a:stretch>
          </p:blipFill>
          <p:spPr>
            <a:xfrm>
              <a:off x="189233" y="2729703"/>
              <a:ext cx="3588426" cy="907677"/>
            </a:xfrm>
            <a:prstGeom prst="rect">
              <a:avLst/>
            </a:prstGeom>
            <a:ln>
              <a:solidFill>
                <a:schemeClr val="accent1">
                  <a:shade val="15000"/>
                </a:schemeClr>
              </a:solidFill>
            </a:ln>
          </p:spPr>
        </p:pic>
        <p:sp>
          <p:nvSpPr>
            <p:cNvPr id="32" name="TextBox 31">
              <a:extLst>
                <a:ext uri="{FF2B5EF4-FFF2-40B4-BE49-F238E27FC236}">
                  <a16:creationId xmlns:a16="http://schemas.microsoft.com/office/drawing/2014/main" id="{38100B90-96BE-FDDF-4161-B66D96D827A5}"/>
                </a:ext>
              </a:extLst>
            </p:cNvPr>
            <p:cNvSpPr txBox="1"/>
            <p:nvPr/>
          </p:nvSpPr>
          <p:spPr>
            <a:xfrm>
              <a:off x="1746353" y="2831781"/>
              <a:ext cx="1573967" cy="646331"/>
            </a:xfrm>
            <a:prstGeom prst="rect">
              <a:avLst/>
            </a:prstGeom>
            <a:solidFill>
              <a:schemeClr val="accent2">
                <a:lumMod val="75000"/>
                <a:alpha val="40000"/>
              </a:schemeClr>
            </a:solidFill>
            <a:ln>
              <a:solidFill>
                <a:schemeClr val="accent1">
                  <a:shade val="15000"/>
                </a:schemeClr>
              </a:solidFill>
            </a:ln>
          </p:spPr>
          <p:txBody>
            <a:bodyPr wrap="square" rtlCol="0">
              <a:spAutoFit/>
            </a:bodyPr>
            <a:lstStyle/>
            <a:p>
              <a:pPr algn="ctr"/>
              <a:r>
                <a:rPr lang="en-US" sz="900"/>
                <a:t>In the location field, add an HLB room and then click on the Teams Meeting toggle switch.</a:t>
              </a:r>
            </a:p>
          </p:txBody>
        </p:sp>
        <p:cxnSp>
          <p:nvCxnSpPr>
            <p:cNvPr id="34" name="Straight Arrow Connector 33">
              <a:extLst>
                <a:ext uri="{FF2B5EF4-FFF2-40B4-BE49-F238E27FC236}">
                  <a16:creationId xmlns:a16="http://schemas.microsoft.com/office/drawing/2014/main" id="{2FA798D2-DC6D-067D-3446-8E9F194D752F}"/>
                </a:ext>
              </a:extLst>
            </p:cNvPr>
            <p:cNvCxnSpPr/>
            <p:nvPr/>
          </p:nvCxnSpPr>
          <p:spPr>
            <a:xfrm flipH="1">
              <a:off x="996846" y="3005528"/>
              <a:ext cx="749507" cy="5649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F364EAB-2BD8-5628-5DBB-6546E5F6A427}"/>
                </a:ext>
              </a:extLst>
            </p:cNvPr>
            <p:cNvCxnSpPr>
              <a:cxnSpLocks/>
              <a:stCxn id="32" idx="3"/>
            </p:cNvCxnSpPr>
            <p:nvPr/>
          </p:nvCxnSpPr>
          <p:spPr>
            <a:xfrm>
              <a:off x="3320320" y="3154947"/>
              <a:ext cx="372893" cy="3766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8" name="TextBox 37">
            <a:extLst>
              <a:ext uri="{FF2B5EF4-FFF2-40B4-BE49-F238E27FC236}">
                <a16:creationId xmlns:a16="http://schemas.microsoft.com/office/drawing/2014/main" id="{02F50E1B-CCE8-AA2D-4A95-4C9B6F275C7C}"/>
              </a:ext>
            </a:extLst>
          </p:cNvPr>
          <p:cNvSpPr txBox="1"/>
          <p:nvPr/>
        </p:nvSpPr>
        <p:spPr>
          <a:xfrm>
            <a:off x="155757" y="3607731"/>
            <a:ext cx="7209891" cy="523220"/>
          </a:xfrm>
          <a:prstGeom prst="rect">
            <a:avLst/>
          </a:prstGeom>
          <a:noFill/>
        </p:spPr>
        <p:txBody>
          <a:bodyPr wrap="square" rtlCol="0">
            <a:spAutoFit/>
          </a:bodyPr>
          <a:lstStyle/>
          <a:p>
            <a:pPr algn="ctr"/>
            <a:r>
              <a:rPr lang="en-US" sz="1400"/>
              <a:t>Once either the Teams or Zoom plugins are activated, they will auto-generate meeting information and place it in the body of the event email.</a:t>
            </a:r>
          </a:p>
        </p:txBody>
      </p:sp>
      <p:grpSp>
        <p:nvGrpSpPr>
          <p:cNvPr id="2" name="Group 1">
            <a:extLst>
              <a:ext uri="{FF2B5EF4-FFF2-40B4-BE49-F238E27FC236}">
                <a16:creationId xmlns:a16="http://schemas.microsoft.com/office/drawing/2014/main" id="{88547AC0-3554-527E-1871-F72970610E6D}"/>
              </a:ext>
            </a:extLst>
          </p:cNvPr>
          <p:cNvGrpSpPr/>
          <p:nvPr/>
        </p:nvGrpSpPr>
        <p:grpSpPr>
          <a:xfrm>
            <a:off x="3860058" y="2658820"/>
            <a:ext cx="3380190" cy="978560"/>
            <a:chOff x="3860058" y="2658820"/>
            <a:chExt cx="3380190" cy="978560"/>
          </a:xfrm>
        </p:grpSpPr>
        <p:pic>
          <p:nvPicPr>
            <p:cNvPr id="27" name="Picture 26" descr="A screenshot of a computer&#10;&#10;Description automatically generated">
              <a:extLst>
                <a:ext uri="{FF2B5EF4-FFF2-40B4-BE49-F238E27FC236}">
                  <a16:creationId xmlns:a16="http://schemas.microsoft.com/office/drawing/2014/main" id="{729840BB-8024-B87D-8650-84DE7A7E6FAE}"/>
                </a:ext>
              </a:extLst>
            </p:cNvPr>
            <p:cNvPicPr>
              <a:picLocks noChangeAspect="1"/>
            </p:cNvPicPr>
            <p:nvPr/>
          </p:nvPicPr>
          <p:blipFill rotWithShape="1">
            <a:blip r:embed="rId5"/>
            <a:srcRect t="7534" r="20816" b="58733"/>
            <a:stretch/>
          </p:blipFill>
          <p:spPr>
            <a:xfrm>
              <a:off x="3860058" y="2705167"/>
              <a:ext cx="3380190" cy="932213"/>
            </a:xfrm>
            <a:prstGeom prst="rect">
              <a:avLst/>
            </a:prstGeom>
            <a:ln>
              <a:solidFill>
                <a:schemeClr val="accent1">
                  <a:shade val="15000"/>
                </a:schemeClr>
              </a:solidFill>
            </a:ln>
          </p:spPr>
        </p:pic>
        <p:sp>
          <p:nvSpPr>
            <p:cNvPr id="39" name="TextBox 38">
              <a:extLst>
                <a:ext uri="{FF2B5EF4-FFF2-40B4-BE49-F238E27FC236}">
                  <a16:creationId xmlns:a16="http://schemas.microsoft.com/office/drawing/2014/main" id="{A8FADC3D-27F5-8CE9-4649-5F6AA10F9857}"/>
                </a:ext>
              </a:extLst>
            </p:cNvPr>
            <p:cNvSpPr txBox="1"/>
            <p:nvPr/>
          </p:nvSpPr>
          <p:spPr>
            <a:xfrm>
              <a:off x="4010687" y="2771700"/>
              <a:ext cx="1805810" cy="646331"/>
            </a:xfrm>
            <a:prstGeom prst="rect">
              <a:avLst/>
            </a:prstGeom>
            <a:solidFill>
              <a:schemeClr val="accent2">
                <a:lumMod val="75000"/>
                <a:alpha val="40000"/>
              </a:schemeClr>
            </a:solidFill>
            <a:ln>
              <a:solidFill>
                <a:schemeClr val="accent1">
                  <a:shade val="15000"/>
                </a:schemeClr>
              </a:solidFill>
            </a:ln>
          </p:spPr>
          <p:txBody>
            <a:bodyPr wrap="square" rtlCol="0">
              <a:spAutoFit/>
            </a:bodyPr>
            <a:lstStyle/>
            <a:p>
              <a:pPr algn="ctr"/>
              <a:r>
                <a:rPr lang="en-US" sz="900"/>
                <a:t>In the location field, add an HLB room and then click on the ellipsis in the toolbar and click </a:t>
              </a:r>
              <a:r>
                <a:rPr lang="en-US" sz="900" i="1"/>
                <a:t>Zoom&gt; + Add a Zoom Meeting</a:t>
              </a:r>
              <a:r>
                <a:rPr lang="en-US" sz="900"/>
                <a:t>.  </a:t>
              </a:r>
            </a:p>
          </p:txBody>
        </p:sp>
        <p:cxnSp>
          <p:nvCxnSpPr>
            <p:cNvPr id="40" name="Straight Arrow Connector 39">
              <a:extLst>
                <a:ext uri="{FF2B5EF4-FFF2-40B4-BE49-F238E27FC236}">
                  <a16:creationId xmlns:a16="http://schemas.microsoft.com/office/drawing/2014/main" id="{337FB60B-7011-E98C-CDC6-A16ADA6A0980}"/>
                </a:ext>
              </a:extLst>
            </p:cNvPr>
            <p:cNvCxnSpPr>
              <a:cxnSpLocks/>
            </p:cNvCxnSpPr>
            <p:nvPr/>
          </p:nvCxnSpPr>
          <p:spPr>
            <a:xfrm flipH="1">
              <a:off x="4394824" y="3418031"/>
              <a:ext cx="761792" cy="1710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630A49A5-10ED-6D84-6FF0-68E0F13B47AD}"/>
                </a:ext>
              </a:extLst>
            </p:cNvPr>
            <p:cNvSpPr/>
            <p:nvPr/>
          </p:nvSpPr>
          <p:spPr>
            <a:xfrm>
              <a:off x="6235908" y="2658820"/>
              <a:ext cx="284813" cy="144039"/>
            </a:xfrm>
            <a:prstGeom prst="ellipse">
              <a:avLst/>
            </a:prstGeom>
            <a:solidFill>
              <a:schemeClr val="accent1">
                <a:alpha val="2085"/>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2DA6434-53A1-3FB9-BFAE-CE20C9181CDB}"/>
                </a:ext>
              </a:extLst>
            </p:cNvPr>
            <p:cNvSpPr/>
            <p:nvPr/>
          </p:nvSpPr>
          <p:spPr>
            <a:xfrm>
              <a:off x="5824719" y="2824815"/>
              <a:ext cx="284813" cy="144039"/>
            </a:xfrm>
            <a:prstGeom prst="ellipse">
              <a:avLst/>
            </a:prstGeom>
            <a:solidFill>
              <a:schemeClr val="accent1">
                <a:alpha val="2085"/>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A1D5635-49C0-38ED-B8D2-D61A0BBAEFD7}"/>
                </a:ext>
              </a:extLst>
            </p:cNvPr>
            <p:cNvSpPr/>
            <p:nvPr/>
          </p:nvSpPr>
          <p:spPr>
            <a:xfrm>
              <a:off x="6388308" y="2811220"/>
              <a:ext cx="522158" cy="153247"/>
            </a:xfrm>
            <a:prstGeom prst="ellipse">
              <a:avLst/>
            </a:prstGeom>
            <a:solidFill>
              <a:schemeClr val="accent1">
                <a:alpha val="2085"/>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hlinkClick r:id="rId6"/>
            <a:extLst>
              <a:ext uri="{FF2B5EF4-FFF2-40B4-BE49-F238E27FC236}">
                <a16:creationId xmlns:a16="http://schemas.microsoft.com/office/drawing/2014/main" id="{1E305B49-D4B7-C990-4176-8F2AEE24758C}"/>
              </a:ext>
            </a:extLst>
          </p:cNvPr>
          <p:cNvSpPr/>
          <p:nvPr/>
        </p:nvSpPr>
        <p:spPr>
          <a:xfrm>
            <a:off x="2578894" y="4130951"/>
            <a:ext cx="992981" cy="10268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7"/>
            <a:extLst>
              <a:ext uri="{FF2B5EF4-FFF2-40B4-BE49-F238E27FC236}">
                <a16:creationId xmlns:a16="http://schemas.microsoft.com/office/drawing/2014/main" id="{197197E1-841D-DFCF-8B13-7E67871AF2E2}"/>
              </a:ext>
            </a:extLst>
          </p:cNvPr>
          <p:cNvSpPr/>
          <p:nvPr/>
        </p:nvSpPr>
        <p:spPr>
          <a:xfrm>
            <a:off x="6172200" y="4130951"/>
            <a:ext cx="1007269" cy="10268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304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 shot of a video player&#10;&#10;Description automatically generated">
            <a:extLst>
              <a:ext uri="{FF2B5EF4-FFF2-40B4-BE49-F238E27FC236}">
                <a16:creationId xmlns:a16="http://schemas.microsoft.com/office/drawing/2014/main" id="{6739C032-B2C1-6076-C3A0-639A7C439DE5}"/>
              </a:ext>
            </a:extLst>
          </p:cNvPr>
          <p:cNvPicPr>
            <a:picLocks noChangeAspect="1"/>
          </p:cNvPicPr>
          <p:nvPr/>
        </p:nvPicPr>
        <p:blipFill>
          <a:blip r:embed="rId3"/>
          <a:stretch>
            <a:fillRect/>
          </a:stretch>
        </p:blipFill>
        <p:spPr>
          <a:xfrm>
            <a:off x="102857" y="604275"/>
            <a:ext cx="4365271" cy="2713547"/>
          </a:xfrm>
          <a:prstGeom prst="rect">
            <a:avLst/>
          </a:prstGeom>
        </p:spPr>
      </p:pic>
      <p:grpSp>
        <p:nvGrpSpPr>
          <p:cNvPr id="4" name="object 3">
            <a:extLst>
              <a:ext uri="{FF2B5EF4-FFF2-40B4-BE49-F238E27FC236}">
                <a16:creationId xmlns:a16="http://schemas.microsoft.com/office/drawing/2014/main" id="{6C2B7F1C-F44C-62E6-B304-5A06E5BAF4AC}"/>
              </a:ext>
            </a:extLst>
          </p:cNvPr>
          <p:cNvGrpSpPr/>
          <p:nvPr/>
        </p:nvGrpSpPr>
        <p:grpSpPr>
          <a:xfrm>
            <a:off x="104571" y="113233"/>
            <a:ext cx="7306288" cy="5110287"/>
            <a:chOff x="186065" y="968951"/>
            <a:chExt cx="7158547" cy="3011283"/>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pPr algn="ctr"/>
              <a:r>
                <a:rPr lang="en-US" sz="2400">
                  <a:solidFill>
                    <a:schemeClr val="bg1"/>
                  </a:solidFill>
                </a:rPr>
                <a:t>In Meeting Options (Zoom)</a:t>
              </a:r>
              <a:endParaRPr sz="2400">
                <a:solidFill>
                  <a:schemeClr val="bg1"/>
                </a:solidFill>
              </a:endParaRPr>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13" name="Rounded Rectangle 12">
            <a:extLst>
              <a:ext uri="{FF2B5EF4-FFF2-40B4-BE49-F238E27FC236}">
                <a16:creationId xmlns:a16="http://schemas.microsoft.com/office/drawing/2014/main" id="{510B58EB-6EE7-0D3B-BD2C-721A435E6C17}"/>
              </a:ext>
            </a:extLst>
          </p:cNvPr>
          <p:cNvSpPr/>
          <p:nvPr/>
        </p:nvSpPr>
        <p:spPr>
          <a:xfrm>
            <a:off x="5780905" y="3420482"/>
            <a:ext cx="1552599" cy="1678421"/>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dirty="0"/>
          </a:p>
          <a:p>
            <a:pPr algn="ctr"/>
            <a:r>
              <a:rPr lang="en-US" sz="1400" i="1" dirty="0"/>
              <a:t>To learn more, click the QR code, </a:t>
            </a:r>
          </a:p>
          <a:p>
            <a:pPr algn="ctr"/>
            <a:r>
              <a:rPr lang="en-US" sz="1400" i="1" dirty="0"/>
              <a:t>or scan it with your </a:t>
            </a:r>
          </a:p>
          <a:p>
            <a:pPr algn="ctr"/>
            <a:r>
              <a:rPr lang="en-US" sz="1400" i="1" dirty="0"/>
              <a:t>mobile device camera.</a:t>
            </a:r>
          </a:p>
          <a:p>
            <a:pPr algn="ctr"/>
            <a:endParaRPr lang="en-US" dirty="0"/>
          </a:p>
        </p:txBody>
      </p:sp>
      <p:pic>
        <p:nvPicPr>
          <p:cNvPr id="15" name="Graphic 14" descr="Information with solid fill">
            <a:extLst>
              <a:ext uri="{FF2B5EF4-FFF2-40B4-BE49-F238E27FC236}">
                <a16:creationId xmlns:a16="http://schemas.microsoft.com/office/drawing/2014/main" id="{55AAA81C-F7ED-BB3A-34D8-0B0D58CE4F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9637" y="1131779"/>
            <a:ext cx="224632" cy="231247"/>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CDBB4B84-8620-892D-3939-BA10192796CB}"/>
              </a:ext>
            </a:extLst>
          </p:cNvPr>
          <p:cNvPicPr>
            <a:picLocks noChangeAspect="1"/>
          </p:cNvPicPr>
          <p:nvPr/>
        </p:nvPicPr>
        <p:blipFill>
          <a:blip r:embed="rId6"/>
          <a:stretch>
            <a:fillRect/>
          </a:stretch>
        </p:blipFill>
        <p:spPr>
          <a:xfrm>
            <a:off x="155757" y="3286866"/>
            <a:ext cx="5551560" cy="1846624"/>
          </a:xfrm>
          <a:prstGeom prst="rect">
            <a:avLst/>
          </a:prstGeom>
        </p:spPr>
      </p:pic>
      <p:sp>
        <p:nvSpPr>
          <p:cNvPr id="12" name="Rounded Rectangle 11">
            <a:extLst>
              <a:ext uri="{FF2B5EF4-FFF2-40B4-BE49-F238E27FC236}">
                <a16:creationId xmlns:a16="http://schemas.microsoft.com/office/drawing/2014/main" id="{156FB7D5-8B30-859E-71CC-2A589CD93FBA}"/>
              </a:ext>
            </a:extLst>
          </p:cNvPr>
          <p:cNvSpPr/>
          <p:nvPr/>
        </p:nvSpPr>
        <p:spPr>
          <a:xfrm>
            <a:off x="4468128" y="645318"/>
            <a:ext cx="2862845" cy="2629076"/>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en-US" sz="1200">
              <a:effectLst/>
              <a:latin typeface="ArialNarrow" panose="020B0604020202020204" pitchFamily="34" charset="0"/>
            </a:endParaRPr>
          </a:p>
          <a:p>
            <a:pPr algn="ctr"/>
            <a:r>
              <a:rPr lang="en-US" sz="1200">
                <a:solidFill>
                  <a:schemeClr val="bg1">
                    <a:lumMod val="85000"/>
                  </a:schemeClr>
                </a:solidFill>
                <a:effectLst/>
                <a:latin typeface="ArialNarrow" panose="020B0604020202020204" pitchFamily="34" charset="0"/>
              </a:rPr>
              <a:t>Teams Rooms do support joining Zoom meetings; however, it does not share all of the same features. </a:t>
            </a:r>
          </a:p>
          <a:p>
            <a:endParaRPr lang="en-US" sz="1200">
              <a:solidFill>
                <a:schemeClr val="bg1">
                  <a:lumMod val="85000"/>
                </a:schemeClr>
              </a:solidFill>
            </a:endParaRPr>
          </a:p>
          <a:p>
            <a:pPr algn="ctr"/>
            <a:r>
              <a:rPr lang="en-US" sz="1200" b="1" i="1">
                <a:solidFill>
                  <a:schemeClr val="bg1">
                    <a:lumMod val="85000"/>
                  </a:schemeClr>
                </a:solidFill>
                <a:effectLst/>
                <a:latin typeface="ArialNarrow" panose="020B0604020202020204" pitchFamily="34" charset="0"/>
              </a:rPr>
              <a:t>IMPORTANT: Sharing local content is not supported in a Zoom call from the panel. </a:t>
            </a:r>
          </a:p>
          <a:p>
            <a:endParaRPr lang="en-US" sz="1200">
              <a:solidFill>
                <a:schemeClr val="bg1">
                  <a:lumMod val="85000"/>
                </a:schemeClr>
              </a:solidFill>
            </a:endParaRPr>
          </a:p>
          <a:p>
            <a:pPr algn="ctr"/>
            <a:r>
              <a:rPr lang="en-US" sz="1200" b="1" i="1">
                <a:solidFill>
                  <a:schemeClr val="bg1">
                    <a:lumMod val="85000"/>
                  </a:schemeClr>
                </a:solidFill>
                <a:effectLst/>
                <a:latin typeface="ArialNarrow" panose="020B0604020202020204" pitchFamily="34" charset="0"/>
              </a:rPr>
              <a:t>To share your screen in Zoom</a:t>
            </a:r>
            <a:r>
              <a:rPr lang="en-US" sz="1200" b="1">
                <a:solidFill>
                  <a:schemeClr val="bg1">
                    <a:lumMod val="85000"/>
                  </a:schemeClr>
                </a:solidFill>
                <a:effectLst/>
                <a:latin typeface="ArialNarrow" panose="020B0604020202020204" pitchFamily="34" charset="0"/>
              </a:rPr>
              <a:t>:</a:t>
            </a:r>
            <a:r>
              <a:rPr lang="en-US" sz="1200">
                <a:solidFill>
                  <a:schemeClr val="bg1">
                    <a:lumMod val="85000"/>
                  </a:schemeClr>
                </a:solidFill>
                <a:effectLst/>
                <a:latin typeface="ArialNarrow" panose="020B0604020202020204" pitchFamily="34" charset="0"/>
              </a:rPr>
              <a:t> Join the same meeting (check for matching Meeting IDs) from your laptop and share from the laptop application.</a:t>
            </a:r>
          </a:p>
          <a:p>
            <a:endParaRPr lang="en-US" sz="1200" b="1">
              <a:solidFill>
                <a:schemeClr val="bg1">
                  <a:lumMod val="85000"/>
                </a:schemeClr>
              </a:solidFill>
              <a:latin typeface="ArialNarrow" panose="020B0604020202020204" pitchFamily="34" charset="0"/>
            </a:endParaRPr>
          </a:p>
          <a:p>
            <a:pPr algn="ctr"/>
            <a:r>
              <a:rPr lang="en-US" sz="1200">
                <a:solidFill>
                  <a:schemeClr val="bg1">
                    <a:lumMod val="85000"/>
                  </a:schemeClr>
                </a:solidFill>
                <a:effectLst/>
                <a:latin typeface="ArialNarrow" panose="020B0604020202020204" pitchFamily="34" charset="0"/>
              </a:rPr>
              <a:t>When doing this, </a:t>
            </a:r>
            <a:r>
              <a:rPr lang="en-US" sz="1200" b="1" i="1">
                <a:solidFill>
                  <a:schemeClr val="bg1">
                    <a:lumMod val="85000"/>
                  </a:schemeClr>
                </a:solidFill>
                <a:effectLst/>
                <a:latin typeface="ArialNarrow" panose="020B0604020202020204" pitchFamily="34" charset="0"/>
              </a:rPr>
              <a:t>do not join audio </a:t>
            </a:r>
            <a:r>
              <a:rPr lang="en-US" sz="1200">
                <a:solidFill>
                  <a:schemeClr val="bg1">
                    <a:lumMod val="85000"/>
                  </a:schemeClr>
                </a:solidFill>
                <a:effectLst/>
                <a:latin typeface="ArialNarrow" panose="020B0604020202020204" pitchFamily="34" charset="0"/>
              </a:rPr>
              <a:t>to avoid audio feedback and echoes. </a:t>
            </a:r>
            <a:endParaRPr lang="en-US" sz="1200">
              <a:solidFill>
                <a:schemeClr val="bg1">
                  <a:lumMod val="85000"/>
                </a:schemeClr>
              </a:solidFill>
            </a:endParaRPr>
          </a:p>
          <a:p>
            <a:pPr algn="ctr"/>
            <a:endParaRPr lang="en-US"/>
          </a:p>
        </p:txBody>
      </p:sp>
      <p:cxnSp>
        <p:nvCxnSpPr>
          <p:cNvPr id="16" name="Straight Connector 15">
            <a:extLst>
              <a:ext uri="{FF2B5EF4-FFF2-40B4-BE49-F238E27FC236}">
                <a16:creationId xmlns:a16="http://schemas.microsoft.com/office/drawing/2014/main" id="{8CDD4C8B-263D-9DEA-BA3F-713E6194EE8F}"/>
              </a:ext>
            </a:extLst>
          </p:cNvPr>
          <p:cNvCxnSpPr/>
          <p:nvPr/>
        </p:nvCxnSpPr>
        <p:spPr>
          <a:xfrm>
            <a:off x="5362650" y="1828801"/>
            <a:ext cx="1401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BF4D9BE-6629-8FB2-822F-127F0EA011B3}"/>
              </a:ext>
            </a:extLst>
          </p:cNvPr>
          <p:cNvCxnSpPr/>
          <p:nvPr/>
        </p:nvCxnSpPr>
        <p:spPr>
          <a:xfrm>
            <a:off x="5362650" y="1246745"/>
            <a:ext cx="1401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C92C8AE-61AC-260B-EF9C-D6A74A98F7EE}"/>
              </a:ext>
            </a:extLst>
          </p:cNvPr>
          <p:cNvCxnSpPr/>
          <p:nvPr/>
        </p:nvCxnSpPr>
        <p:spPr>
          <a:xfrm>
            <a:off x="5345218" y="2755756"/>
            <a:ext cx="1401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U-Turn Arrow 18">
            <a:extLst>
              <a:ext uri="{FF2B5EF4-FFF2-40B4-BE49-F238E27FC236}">
                <a16:creationId xmlns:a16="http://schemas.microsoft.com/office/drawing/2014/main" id="{AD5E9E8A-007F-6A77-A714-CE0787256329}"/>
              </a:ext>
            </a:extLst>
          </p:cNvPr>
          <p:cNvSpPr/>
          <p:nvPr/>
        </p:nvSpPr>
        <p:spPr>
          <a:xfrm rot="12598982" flipH="1">
            <a:off x="4386013" y="1749845"/>
            <a:ext cx="476740" cy="853556"/>
          </a:xfrm>
          <a:prstGeom prst="uturnArrow">
            <a:avLst>
              <a:gd name="adj1" fmla="val 11145"/>
              <a:gd name="adj2" fmla="val 25000"/>
              <a:gd name="adj3" fmla="val 37291"/>
              <a:gd name="adj4" fmla="val 43750"/>
              <a:gd name="adj5" fmla="val 334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C96457B0-EAE5-A56A-44D0-E6BE3BDDF94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2700" y="916057"/>
            <a:ext cx="2745579" cy="1545816"/>
          </a:xfrm>
          <a:prstGeom prst="rect">
            <a:avLst/>
          </a:prstGeom>
        </p:spPr>
      </p:pic>
      <p:sp>
        <p:nvSpPr>
          <p:cNvPr id="2" name="Rectangle 1">
            <a:hlinkClick r:id="rId8"/>
            <a:extLst>
              <a:ext uri="{FF2B5EF4-FFF2-40B4-BE49-F238E27FC236}">
                <a16:creationId xmlns:a16="http://schemas.microsoft.com/office/drawing/2014/main" id="{2953EF0D-B87F-C5B3-3C7B-4253946A29BC}"/>
              </a:ext>
            </a:extLst>
          </p:cNvPr>
          <p:cNvSpPr/>
          <p:nvPr/>
        </p:nvSpPr>
        <p:spPr>
          <a:xfrm>
            <a:off x="4593431" y="4084080"/>
            <a:ext cx="957263" cy="8665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Information with solid fill">
            <a:extLst>
              <a:ext uri="{FF2B5EF4-FFF2-40B4-BE49-F238E27FC236}">
                <a16:creationId xmlns:a16="http://schemas.microsoft.com/office/drawing/2014/main" id="{549149CE-9255-FCB9-3C80-4543975FC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7139" y="3810426"/>
            <a:ext cx="362843" cy="373528"/>
          </a:xfrm>
          <a:prstGeom prst="rect">
            <a:avLst/>
          </a:prstGeom>
        </p:spPr>
      </p:pic>
    </p:spTree>
    <p:extLst>
      <p:ext uri="{BB962C8B-B14F-4D97-AF65-F5344CB8AC3E}">
        <p14:creationId xmlns:p14="http://schemas.microsoft.com/office/powerpoint/2010/main" val="431421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6C2B7F1C-F44C-62E6-B304-5A06E5BAF4AC}"/>
              </a:ext>
            </a:extLst>
          </p:cNvPr>
          <p:cNvGrpSpPr/>
          <p:nvPr/>
        </p:nvGrpSpPr>
        <p:grpSpPr>
          <a:xfrm>
            <a:off x="104571" y="113233"/>
            <a:ext cx="7306288" cy="5110287"/>
            <a:chOff x="186065" y="968951"/>
            <a:chExt cx="7158547" cy="3011283"/>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pPr algn="ctr"/>
              <a:r>
                <a:rPr lang="en-US" sz="2400">
                  <a:solidFill>
                    <a:schemeClr val="bg1"/>
                  </a:solidFill>
                </a:rPr>
                <a:t>Sharing Local Content (HDMI)</a:t>
              </a:r>
              <a:endParaRPr sz="2400">
                <a:solidFill>
                  <a:schemeClr val="bg1"/>
                </a:solidFill>
              </a:endParaRPr>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cxnSp>
        <p:nvCxnSpPr>
          <p:cNvPr id="16" name="Straight Connector 15">
            <a:extLst>
              <a:ext uri="{FF2B5EF4-FFF2-40B4-BE49-F238E27FC236}">
                <a16:creationId xmlns:a16="http://schemas.microsoft.com/office/drawing/2014/main" id="{8CDD4C8B-263D-9DEA-BA3F-713E6194EE8F}"/>
              </a:ext>
            </a:extLst>
          </p:cNvPr>
          <p:cNvCxnSpPr/>
          <p:nvPr/>
        </p:nvCxnSpPr>
        <p:spPr>
          <a:xfrm>
            <a:off x="5362650" y="1828801"/>
            <a:ext cx="1401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C92C8AE-61AC-260B-EF9C-D6A74A98F7EE}"/>
              </a:ext>
            </a:extLst>
          </p:cNvPr>
          <p:cNvCxnSpPr/>
          <p:nvPr/>
        </p:nvCxnSpPr>
        <p:spPr>
          <a:xfrm>
            <a:off x="5345218" y="2755756"/>
            <a:ext cx="1401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1727EB54-2739-7987-088E-95824810C0D8}"/>
              </a:ext>
            </a:extLst>
          </p:cNvPr>
          <p:cNvSpPr/>
          <p:nvPr/>
        </p:nvSpPr>
        <p:spPr>
          <a:xfrm>
            <a:off x="155757" y="706519"/>
            <a:ext cx="7143264" cy="4220958"/>
          </a:xfrm>
          <a:prstGeom prst="round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pic>
        <p:nvPicPr>
          <p:cNvPr id="54" name="Picture 53" descr="A close-up of a cable&#10;&#10;Description automatically generated">
            <a:extLst>
              <a:ext uri="{FF2B5EF4-FFF2-40B4-BE49-F238E27FC236}">
                <a16:creationId xmlns:a16="http://schemas.microsoft.com/office/drawing/2014/main" id="{6BC8F42F-D508-ADFC-4706-13CAAC040FF0}"/>
              </a:ext>
            </a:extLst>
          </p:cNvPr>
          <p:cNvPicPr>
            <a:picLocks noChangeAspect="1"/>
          </p:cNvPicPr>
          <p:nvPr/>
        </p:nvPicPr>
        <p:blipFill>
          <a:blip r:embed="rId3"/>
          <a:stretch>
            <a:fillRect/>
          </a:stretch>
        </p:blipFill>
        <p:spPr>
          <a:xfrm>
            <a:off x="5596155" y="2171907"/>
            <a:ext cx="1572643" cy="1463051"/>
          </a:xfrm>
          <a:prstGeom prst="rect">
            <a:avLst/>
          </a:prstGeom>
        </p:spPr>
      </p:pic>
      <p:sp>
        <p:nvSpPr>
          <p:cNvPr id="56" name="Rounded Rectangle 55">
            <a:extLst>
              <a:ext uri="{FF2B5EF4-FFF2-40B4-BE49-F238E27FC236}">
                <a16:creationId xmlns:a16="http://schemas.microsoft.com/office/drawing/2014/main" id="{AD27B869-E636-F524-6580-A31C48D01C7A}"/>
              </a:ext>
            </a:extLst>
          </p:cNvPr>
          <p:cNvSpPr/>
          <p:nvPr/>
        </p:nvSpPr>
        <p:spPr>
          <a:xfrm>
            <a:off x="324306" y="978609"/>
            <a:ext cx="5141626" cy="38529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1400"/>
              <a:t>HDMI capable meeting rooms will have an HDMI wall plate where you can plug in your laptop. </a:t>
            </a:r>
          </a:p>
          <a:p>
            <a:pPr marL="285750" indent="-285750">
              <a:buFont typeface="Arial" panose="020B0604020202020204" pitchFamily="34" charset="0"/>
              <a:buChar char="•"/>
            </a:pPr>
            <a:r>
              <a:rPr lang="en-US" sz="1400"/>
              <a:t>Larger conference rooms will have an HDMI cable routed to the conference room table.</a:t>
            </a:r>
          </a:p>
          <a:p>
            <a:pPr marL="285750" indent="-285750">
              <a:buFont typeface="Arial" panose="020B0604020202020204" pitchFamily="34" charset="0"/>
              <a:buChar char="•"/>
            </a:pPr>
            <a:r>
              <a:rPr lang="en-US" sz="1400"/>
              <a:t>Connect your laptop to the room’s video system at the wall port or conference table HDMI cable.</a:t>
            </a:r>
            <a:r>
              <a:rPr lang="en-US" sz="1400" dirty="0"/>
              <a:t> (Adapters are provided if needed)</a:t>
            </a:r>
            <a:endParaRPr lang="en-US" sz="1400"/>
          </a:p>
          <a:p>
            <a:pPr marL="285750" indent="-285750">
              <a:buFont typeface="Arial" panose="020B0604020202020204" pitchFamily="34" charset="0"/>
              <a:buChar char="•"/>
            </a:pPr>
            <a:r>
              <a:rPr lang="en-US" sz="1400"/>
              <a:t>Once physically connected, you can share your content on the room’s display and in a meeting.</a:t>
            </a:r>
          </a:p>
          <a:p>
            <a:pPr marL="285750" indent="-285750">
              <a:buFont typeface="Arial" panose="020B0604020202020204" pitchFamily="34" charset="0"/>
              <a:buChar char="•"/>
            </a:pPr>
            <a:r>
              <a:rPr lang="en-US" sz="1400"/>
              <a:t>On the room’s touch control panel, use the Share button to start or stop the shared screen.</a:t>
            </a:r>
          </a:p>
          <a:p>
            <a:endParaRPr lang="en-US" sz="1400"/>
          </a:p>
          <a:p>
            <a:pPr algn="ctr"/>
            <a:r>
              <a:rPr lang="en-US" sz="1400"/>
              <a:t>*Note: Toggle off the Share button before connecting another device.</a:t>
            </a:r>
          </a:p>
          <a:p>
            <a:endParaRPr lang="en-US" sz="1400"/>
          </a:p>
          <a:p>
            <a:pPr algn="ctr"/>
            <a:r>
              <a:rPr lang="en-US" sz="1400"/>
              <a:t>*Note: Test your connections before important meetings. Not all devices are compatible. </a:t>
            </a:r>
          </a:p>
        </p:txBody>
      </p:sp>
      <p:cxnSp>
        <p:nvCxnSpPr>
          <p:cNvPr id="58" name="Straight Connector 57">
            <a:extLst>
              <a:ext uri="{FF2B5EF4-FFF2-40B4-BE49-F238E27FC236}">
                <a16:creationId xmlns:a16="http://schemas.microsoft.com/office/drawing/2014/main" id="{C91435F8-C213-5D61-77F0-FF841184F8A5}"/>
              </a:ext>
            </a:extLst>
          </p:cNvPr>
          <p:cNvCxnSpPr/>
          <p:nvPr/>
        </p:nvCxnSpPr>
        <p:spPr>
          <a:xfrm>
            <a:off x="899410" y="3327815"/>
            <a:ext cx="421973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3677B0DD-FA3B-C27B-AE19-52D317A28090}"/>
              </a:ext>
            </a:extLst>
          </p:cNvPr>
          <p:cNvCxnSpPr/>
          <p:nvPr/>
        </p:nvCxnSpPr>
        <p:spPr>
          <a:xfrm>
            <a:off x="899409" y="3997377"/>
            <a:ext cx="421973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0" name="Picture 59" descr="A screenshot of a phone&#10;&#10;Description automatically generated">
            <a:extLst>
              <a:ext uri="{FF2B5EF4-FFF2-40B4-BE49-F238E27FC236}">
                <a16:creationId xmlns:a16="http://schemas.microsoft.com/office/drawing/2014/main" id="{12AC9C64-9AA8-6122-C6C6-BFEE8CC5AFD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2567" t="7372" r="21063" b="35882"/>
          <a:stretch/>
        </p:blipFill>
        <p:spPr>
          <a:xfrm>
            <a:off x="466222" y="2426280"/>
            <a:ext cx="372512" cy="365760"/>
          </a:xfrm>
          <a:prstGeom prst="rect">
            <a:avLst/>
          </a:prstGeom>
        </p:spPr>
      </p:pic>
    </p:spTree>
    <p:extLst>
      <p:ext uri="{BB962C8B-B14F-4D97-AF65-F5344CB8AC3E}">
        <p14:creationId xmlns:p14="http://schemas.microsoft.com/office/powerpoint/2010/main" val="1262516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rawing of a computer&#10;&#10;Description automatically generated">
            <a:extLst>
              <a:ext uri="{FF2B5EF4-FFF2-40B4-BE49-F238E27FC236}">
                <a16:creationId xmlns:a16="http://schemas.microsoft.com/office/drawing/2014/main" id="{3C1A9CC9-2C74-BF05-788B-2E02167FCF58}"/>
              </a:ext>
            </a:extLst>
          </p:cNvPr>
          <p:cNvPicPr>
            <a:picLocks noChangeAspect="1"/>
          </p:cNvPicPr>
          <p:nvPr/>
        </p:nvPicPr>
        <p:blipFill>
          <a:blip r:embed="rId4"/>
          <a:stretch>
            <a:fillRect/>
          </a:stretch>
        </p:blipFill>
        <p:spPr>
          <a:xfrm>
            <a:off x="279270" y="2115883"/>
            <a:ext cx="3143897" cy="2805115"/>
          </a:xfrm>
          <a:prstGeom prst="rect">
            <a:avLst/>
          </a:prstGeom>
        </p:spPr>
      </p:pic>
      <p:pic>
        <p:nvPicPr>
          <p:cNvPr id="12" name="Picture 11" descr="A close-up of a computer&#10;&#10;Description automatically generated">
            <a:extLst>
              <a:ext uri="{FF2B5EF4-FFF2-40B4-BE49-F238E27FC236}">
                <a16:creationId xmlns:a16="http://schemas.microsoft.com/office/drawing/2014/main" id="{E992ACA4-75E8-C4FC-57DE-2BDBE59B0B76}"/>
              </a:ext>
            </a:extLst>
          </p:cNvPr>
          <p:cNvPicPr>
            <a:picLocks noChangeAspect="1"/>
          </p:cNvPicPr>
          <p:nvPr/>
        </p:nvPicPr>
        <p:blipFill>
          <a:blip r:embed="rId5"/>
          <a:stretch>
            <a:fillRect/>
          </a:stretch>
        </p:blipFill>
        <p:spPr>
          <a:xfrm>
            <a:off x="380716" y="765915"/>
            <a:ext cx="4316816" cy="1358858"/>
          </a:xfrm>
          <a:prstGeom prst="rect">
            <a:avLst/>
          </a:prstGeom>
        </p:spPr>
      </p:pic>
      <p:grpSp>
        <p:nvGrpSpPr>
          <p:cNvPr id="4" name="object 3">
            <a:extLst>
              <a:ext uri="{FF2B5EF4-FFF2-40B4-BE49-F238E27FC236}">
                <a16:creationId xmlns:a16="http://schemas.microsoft.com/office/drawing/2014/main" id="{6C2B7F1C-F44C-62E6-B304-5A06E5BAF4AC}"/>
              </a:ext>
            </a:extLst>
          </p:cNvPr>
          <p:cNvGrpSpPr/>
          <p:nvPr/>
        </p:nvGrpSpPr>
        <p:grpSpPr>
          <a:xfrm>
            <a:off x="104571" y="113233"/>
            <a:ext cx="7306288" cy="5110287"/>
            <a:chOff x="186065" y="968951"/>
            <a:chExt cx="7158547" cy="3011283"/>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91972" y="970698"/>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nchor="t"/>
            <a:lstStyle/>
            <a:p>
              <a:pPr algn="ctr"/>
              <a:r>
                <a:rPr lang="en-US" sz="2400">
                  <a:solidFill>
                    <a:schemeClr val="bg1"/>
                  </a:solidFill>
                </a:rPr>
                <a:t>Sharing Local Content (ClickShare – USB-C only)</a:t>
              </a:r>
              <a:endParaRPr sz="2400">
                <a:solidFill>
                  <a:schemeClr val="bg1"/>
                </a:solidFill>
              </a:endParaRPr>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cxnSp>
        <p:nvCxnSpPr>
          <p:cNvPr id="16" name="Straight Connector 15">
            <a:extLst>
              <a:ext uri="{FF2B5EF4-FFF2-40B4-BE49-F238E27FC236}">
                <a16:creationId xmlns:a16="http://schemas.microsoft.com/office/drawing/2014/main" id="{8CDD4C8B-263D-9DEA-BA3F-713E6194EE8F}"/>
              </a:ext>
            </a:extLst>
          </p:cNvPr>
          <p:cNvCxnSpPr/>
          <p:nvPr/>
        </p:nvCxnSpPr>
        <p:spPr>
          <a:xfrm>
            <a:off x="5362650" y="1828801"/>
            <a:ext cx="1401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C92C8AE-61AC-260B-EF9C-D6A74A98F7EE}"/>
              </a:ext>
            </a:extLst>
          </p:cNvPr>
          <p:cNvCxnSpPr/>
          <p:nvPr/>
        </p:nvCxnSpPr>
        <p:spPr>
          <a:xfrm>
            <a:off x="5345218" y="2755756"/>
            <a:ext cx="1401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1727EB54-2739-7987-088E-95824810C0D8}"/>
              </a:ext>
            </a:extLst>
          </p:cNvPr>
          <p:cNvSpPr/>
          <p:nvPr/>
        </p:nvSpPr>
        <p:spPr>
          <a:xfrm>
            <a:off x="155757" y="695525"/>
            <a:ext cx="7184843" cy="4415814"/>
          </a:xfrm>
          <a:prstGeom prst="round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cxnSp>
        <p:nvCxnSpPr>
          <p:cNvPr id="58" name="Straight Connector 57">
            <a:extLst>
              <a:ext uri="{FF2B5EF4-FFF2-40B4-BE49-F238E27FC236}">
                <a16:creationId xmlns:a16="http://schemas.microsoft.com/office/drawing/2014/main" id="{C91435F8-C213-5D61-77F0-FF841184F8A5}"/>
              </a:ext>
            </a:extLst>
          </p:cNvPr>
          <p:cNvCxnSpPr/>
          <p:nvPr/>
        </p:nvCxnSpPr>
        <p:spPr>
          <a:xfrm>
            <a:off x="899410" y="3327815"/>
            <a:ext cx="421973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DEEC36FB-28CE-197C-61F0-11C24D76C2B3}"/>
              </a:ext>
            </a:extLst>
          </p:cNvPr>
          <p:cNvSpPr/>
          <p:nvPr/>
        </p:nvSpPr>
        <p:spPr>
          <a:xfrm>
            <a:off x="3459897" y="2100937"/>
            <a:ext cx="3706704" cy="29449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285750" indent="-285750">
              <a:buFont typeface="Arial" panose="020B0604020202020204" pitchFamily="34" charset="0"/>
              <a:buChar char="•"/>
            </a:pPr>
            <a:endParaRPr lang="en-US" sz="1300"/>
          </a:p>
          <a:p>
            <a:pPr marL="285750" indent="-285750">
              <a:buFont typeface="Arial" panose="020B0604020202020204" pitchFamily="34" charset="0"/>
              <a:buChar char="•"/>
            </a:pPr>
            <a:r>
              <a:rPr lang="en-US" sz="1300">
                <a:solidFill>
                  <a:schemeClr val="bg1">
                    <a:lumMod val="95000"/>
                  </a:schemeClr>
                </a:solidFill>
              </a:rPr>
              <a:t>Start by plugging in the Clickshare dongle into your laptop’s USB-C port.</a:t>
            </a:r>
          </a:p>
          <a:p>
            <a:pPr marL="285750" indent="-285750">
              <a:buFont typeface="Arial" panose="020B0604020202020204" pitchFamily="34" charset="0"/>
              <a:buChar char="•"/>
            </a:pPr>
            <a:r>
              <a:rPr lang="en-US" sz="1300">
                <a:solidFill>
                  <a:schemeClr val="bg1">
                    <a:lumMod val="95000"/>
                  </a:schemeClr>
                </a:solidFill>
              </a:rPr>
              <a:t>First time users will need to wait up to 1 minute for the dongle to pair.</a:t>
            </a:r>
          </a:p>
          <a:p>
            <a:pPr marL="285750" indent="-285750">
              <a:buFont typeface="Arial" panose="020B0604020202020204" pitchFamily="34" charset="0"/>
              <a:buChar char="•"/>
            </a:pPr>
            <a:r>
              <a:rPr lang="en-US" sz="1300">
                <a:solidFill>
                  <a:schemeClr val="bg1">
                    <a:lumMod val="95000"/>
                  </a:schemeClr>
                </a:solidFill>
              </a:rPr>
              <a:t>The lights around the button will flash white, then stay solid white when ready.</a:t>
            </a:r>
          </a:p>
          <a:p>
            <a:pPr marL="285750" indent="-285750">
              <a:buFont typeface="Arial" panose="020B0604020202020204" pitchFamily="34" charset="0"/>
              <a:buChar char="•"/>
            </a:pPr>
            <a:r>
              <a:rPr lang="en-US" sz="1300">
                <a:solidFill>
                  <a:schemeClr val="bg1">
                    <a:lumMod val="95000"/>
                  </a:schemeClr>
                </a:solidFill>
              </a:rPr>
              <a:t>Click the large center button to share your screen with the video system.</a:t>
            </a:r>
          </a:p>
          <a:p>
            <a:pPr marL="285750" indent="-285750">
              <a:buFont typeface="Arial" panose="020B0604020202020204" pitchFamily="34" charset="0"/>
              <a:buChar char="•"/>
            </a:pPr>
            <a:r>
              <a:rPr lang="en-US" sz="1300">
                <a:solidFill>
                  <a:schemeClr val="bg1">
                    <a:lumMod val="95000"/>
                  </a:schemeClr>
                </a:solidFill>
              </a:rPr>
              <a:t>Multiple users can share at the same time!</a:t>
            </a:r>
          </a:p>
          <a:p>
            <a:endParaRPr lang="en-US" sz="1300">
              <a:solidFill>
                <a:schemeClr val="bg1">
                  <a:lumMod val="95000"/>
                </a:schemeClr>
              </a:solidFill>
            </a:endParaRPr>
          </a:p>
          <a:p>
            <a:pPr algn="ctr"/>
            <a:r>
              <a:rPr lang="en-US" sz="1300" b="1" i="1">
                <a:solidFill>
                  <a:schemeClr val="bg1">
                    <a:lumMod val="95000"/>
                  </a:schemeClr>
                </a:solidFill>
              </a:rPr>
              <a:t>*Important: Some laptops will not pair unless connected manually. Click or scan the QR codes above for more information.</a:t>
            </a:r>
          </a:p>
          <a:p>
            <a:pPr marL="285750" indent="-285750" algn="ctr">
              <a:buFont typeface="Arial" panose="020B0604020202020204" pitchFamily="34" charset="0"/>
              <a:buChar char="•"/>
            </a:pPr>
            <a:endParaRPr lang="en-US"/>
          </a:p>
        </p:txBody>
      </p:sp>
      <p:sp>
        <p:nvSpPr>
          <p:cNvPr id="14" name="TextBox 13">
            <a:extLst>
              <a:ext uri="{FF2B5EF4-FFF2-40B4-BE49-F238E27FC236}">
                <a16:creationId xmlns:a16="http://schemas.microsoft.com/office/drawing/2014/main" id="{B9BD906B-BB01-A32B-2047-3D6A6652A83A}"/>
              </a:ext>
            </a:extLst>
          </p:cNvPr>
          <p:cNvSpPr txBox="1"/>
          <p:nvPr/>
        </p:nvSpPr>
        <p:spPr>
          <a:xfrm>
            <a:off x="4734262" y="748614"/>
            <a:ext cx="2289345" cy="1200329"/>
          </a:xfrm>
          <a:prstGeom prst="rect">
            <a:avLst/>
          </a:prstGeom>
          <a:noFill/>
        </p:spPr>
        <p:txBody>
          <a:bodyPr wrap="square" lIns="91440" tIns="45720" rIns="91440" bIns="45720" rtlCol="0" anchor="t">
            <a:spAutoFit/>
          </a:bodyPr>
          <a:lstStyle/>
          <a:p>
            <a:r>
              <a:rPr lang="en-US"/>
              <a:t>ClickShare is an adapter with a wireless connection to the video system.</a:t>
            </a:r>
          </a:p>
        </p:txBody>
      </p:sp>
      <p:cxnSp>
        <p:nvCxnSpPr>
          <p:cNvPr id="17" name="Straight Connector 16">
            <a:extLst>
              <a:ext uri="{FF2B5EF4-FFF2-40B4-BE49-F238E27FC236}">
                <a16:creationId xmlns:a16="http://schemas.microsoft.com/office/drawing/2014/main" id="{8623ECD0-7B9C-0FD0-A006-2338C1C6EA36}"/>
              </a:ext>
            </a:extLst>
          </p:cNvPr>
          <p:cNvCxnSpPr/>
          <p:nvPr/>
        </p:nvCxnSpPr>
        <p:spPr>
          <a:xfrm>
            <a:off x="3699666" y="4128148"/>
            <a:ext cx="329110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a:hlinkClick r:id="rId6"/>
            <a:extLst>
              <a:ext uri="{FF2B5EF4-FFF2-40B4-BE49-F238E27FC236}">
                <a16:creationId xmlns:a16="http://schemas.microsoft.com/office/drawing/2014/main" id="{2C6FC615-9DEC-0AB2-5D0F-19776739CB49}"/>
              </a:ext>
            </a:extLst>
          </p:cNvPr>
          <p:cNvSpPr/>
          <p:nvPr/>
        </p:nvSpPr>
        <p:spPr>
          <a:xfrm>
            <a:off x="1057275" y="1221581"/>
            <a:ext cx="764381" cy="7858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7"/>
            <a:extLst>
              <a:ext uri="{FF2B5EF4-FFF2-40B4-BE49-F238E27FC236}">
                <a16:creationId xmlns:a16="http://schemas.microsoft.com/office/drawing/2014/main" id="{C49FB399-237D-2E84-6DD2-9FF973381401}"/>
              </a:ext>
            </a:extLst>
          </p:cNvPr>
          <p:cNvSpPr/>
          <p:nvPr/>
        </p:nvSpPr>
        <p:spPr>
          <a:xfrm>
            <a:off x="3236119" y="1228725"/>
            <a:ext cx="771525" cy="771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21092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62ECFA-79BA-B319-7C40-5DF60E8D0602}"/>
              </a:ext>
            </a:extLst>
          </p:cNvPr>
          <p:cNvSpPr txBox="1"/>
          <p:nvPr/>
        </p:nvSpPr>
        <p:spPr>
          <a:xfrm>
            <a:off x="147575" y="171516"/>
            <a:ext cx="7302522" cy="307777"/>
          </a:xfrm>
          <a:prstGeom prst="rect">
            <a:avLst/>
          </a:prstGeom>
          <a:noFill/>
        </p:spPr>
        <p:txBody>
          <a:bodyPr wrap="square" rtlCol="0">
            <a:spAutoFit/>
          </a:bodyPr>
          <a:lstStyle/>
          <a:p>
            <a:pPr algn="ctr"/>
            <a:r>
              <a:rPr lang="en-US" sz="1400">
                <a:solidFill>
                  <a:schemeClr val="bg1"/>
                </a:solidFill>
              </a:rPr>
              <a:t>Crestron Controls for the Auditorium</a:t>
            </a:r>
          </a:p>
        </p:txBody>
      </p:sp>
      <p:pic>
        <p:nvPicPr>
          <p:cNvPr id="11" name="Picture 10" descr="A computer screen shot of a computer&#10;&#10;Description automatically generated">
            <a:extLst>
              <a:ext uri="{FF2B5EF4-FFF2-40B4-BE49-F238E27FC236}">
                <a16:creationId xmlns:a16="http://schemas.microsoft.com/office/drawing/2014/main" id="{086A4474-7A95-D4A4-446A-874C0F8002F4}"/>
              </a:ext>
            </a:extLst>
          </p:cNvPr>
          <p:cNvPicPr>
            <a:picLocks noChangeAspect="1"/>
          </p:cNvPicPr>
          <p:nvPr/>
        </p:nvPicPr>
        <p:blipFill>
          <a:blip r:embed="rId3"/>
          <a:stretch>
            <a:fillRect/>
          </a:stretch>
        </p:blipFill>
        <p:spPr>
          <a:xfrm>
            <a:off x="289582" y="634277"/>
            <a:ext cx="3454602" cy="2002989"/>
          </a:xfrm>
          <a:prstGeom prst="rect">
            <a:avLst/>
          </a:prstGeom>
        </p:spPr>
      </p:pic>
      <p:pic>
        <p:nvPicPr>
          <p:cNvPr id="18" name="Picture 17" descr="A red sign with white text&#10;&#10;Description automatically generated">
            <a:extLst>
              <a:ext uri="{FF2B5EF4-FFF2-40B4-BE49-F238E27FC236}">
                <a16:creationId xmlns:a16="http://schemas.microsoft.com/office/drawing/2014/main" id="{7E755B04-DBEC-369D-86D0-8FC590D2716C}"/>
              </a:ext>
            </a:extLst>
          </p:cNvPr>
          <p:cNvPicPr>
            <a:picLocks noChangeAspect="1"/>
          </p:cNvPicPr>
          <p:nvPr/>
        </p:nvPicPr>
        <p:blipFill rotWithShape="1">
          <a:blip r:embed="rId4"/>
          <a:srcRect l="4642" t="6766" r="3783" b="10640"/>
          <a:stretch/>
        </p:blipFill>
        <p:spPr>
          <a:xfrm>
            <a:off x="3905340" y="634522"/>
            <a:ext cx="837630" cy="330507"/>
          </a:xfrm>
          <a:prstGeom prst="rect">
            <a:avLst/>
          </a:prstGeom>
        </p:spPr>
      </p:pic>
      <p:sp>
        <p:nvSpPr>
          <p:cNvPr id="20" name="TextBox 19">
            <a:extLst>
              <a:ext uri="{FF2B5EF4-FFF2-40B4-BE49-F238E27FC236}">
                <a16:creationId xmlns:a16="http://schemas.microsoft.com/office/drawing/2014/main" id="{5C9901A8-C1A4-F461-619F-D99E95091E90}"/>
              </a:ext>
            </a:extLst>
          </p:cNvPr>
          <p:cNvSpPr txBox="1"/>
          <p:nvPr/>
        </p:nvSpPr>
        <p:spPr>
          <a:xfrm>
            <a:off x="4626054" y="571363"/>
            <a:ext cx="2856973" cy="461665"/>
          </a:xfrm>
          <a:prstGeom prst="rect">
            <a:avLst/>
          </a:prstGeom>
          <a:noFill/>
        </p:spPr>
        <p:txBody>
          <a:bodyPr wrap="square" rtlCol="0">
            <a:spAutoFit/>
          </a:bodyPr>
          <a:lstStyle/>
          <a:p>
            <a:pPr algn="ctr"/>
            <a:r>
              <a:rPr lang="en-US" sz="1200"/>
              <a:t>To begin, </a:t>
            </a:r>
            <a:r>
              <a:rPr lang="en-US" sz="1200" b="1" i="1"/>
              <a:t>turn the room on. </a:t>
            </a:r>
            <a:r>
              <a:rPr lang="en-US" sz="1200"/>
              <a:t>Be sure to </a:t>
            </a:r>
            <a:r>
              <a:rPr lang="en-US" sz="1200" b="1" i="1"/>
              <a:t>turn the room off when you are done</a:t>
            </a:r>
            <a:r>
              <a:rPr lang="en-US" sz="1200"/>
              <a:t>.</a:t>
            </a:r>
          </a:p>
        </p:txBody>
      </p:sp>
      <p:sp>
        <p:nvSpPr>
          <p:cNvPr id="33" name="Rounded Rectangle 32">
            <a:extLst>
              <a:ext uri="{FF2B5EF4-FFF2-40B4-BE49-F238E27FC236}">
                <a16:creationId xmlns:a16="http://schemas.microsoft.com/office/drawing/2014/main" id="{86D3A4B4-C061-4F21-FC01-EE5B46BE0D32}"/>
              </a:ext>
            </a:extLst>
          </p:cNvPr>
          <p:cNvSpPr/>
          <p:nvPr/>
        </p:nvSpPr>
        <p:spPr>
          <a:xfrm>
            <a:off x="3964316" y="3876965"/>
            <a:ext cx="1587561" cy="50783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36" name="Rounded Rectangle 35">
            <a:extLst>
              <a:ext uri="{FF2B5EF4-FFF2-40B4-BE49-F238E27FC236}">
                <a16:creationId xmlns:a16="http://schemas.microsoft.com/office/drawing/2014/main" id="{64CF53D2-D8B9-7B20-FE3F-76CCC83B221B}"/>
              </a:ext>
            </a:extLst>
          </p:cNvPr>
          <p:cNvSpPr/>
          <p:nvPr/>
        </p:nvSpPr>
        <p:spPr>
          <a:xfrm>
            <a:off x="5713931" y="3878355"/>
            <a:ext cx="1648766" cy="497523"/>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35" name="Rounded Rectangle 34">
            <a:extLst>
              <a:ext uri="{FF2B5EF4-FFF2-40B4-BE49-F238E27FC236}">
                <a16:creationId xmlns:a16="http://schemas.microsoft.com/office/drawing/2014/main" id="{D8333211-B138-1EB1-57EA-2998DA6E98CF}"/>
              </a:ext>
            </a:extLst>
          </p:cNvPr>
          <p:cNvSpPr/>
          <p:nvPr/>
        </p:nvSpPr>
        <p:spPr>
          <a:xfrm>
            <a:off x="391484" y="3864677"/>
            <a:ext cx="1620963" cy="51127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25" name="Rounded Rectangle 24">
            <a:extLst>
              <a:ext uri="{FF2B5EF4-FFF2-40B4-BE49-F238E27FC236}">
                <a16:creationId xmlns:a16="http://schemas.microsoft.com/office/drawing/2014/main" id="{4EF9E647-BB11-C996-C1E5-ADE010A3ACD1}"/>
              </a:ext>
            </a:extLst>
          </p:cNvPr>
          <p:cNvSpPr/>
          <p:nvPr/>
        </p:nvSpPr>
        <p:spPr>
          <a:xfrm>
            <a:off x="2164716" y="3874825"/>
            <a:ext cx="1633587" cy="51118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pic>
        <p:nvPicPr>
          <p:cNvPr id="13" name="Picture 12" descr="A brown sign with white text&#10;&#10;Description automatically generated">
            <a:extLst>
              <a:ext uri="{FF2B5EF4-FFF2-40B4-BE49-F238E27FC236}">
                <a16:creationId xmlns:a16="http://schemas.microsoft.com/office/drawing/2014/main" id="{87EDBD82-79BC-A919-0CAB-9C05FBC78779}"/>
              </a:ext>
            </a:extLst>
          </p:cNvPr>
          <p:cNvPicPr>
            <a:picLocks noChangeAspect="1"/>
          </p:cNvPicPr>
          <p:nvPr/>
        </p:nvPicPr>
        <p:blipFill rotWithShape="1">
          <a:blip r:embed="rId5"/>
          <a:srcRect l="14062" t="16243" r="22108" b="22132"/>
          <a:stretch/>
        </p:blipFill>
        <p:spPr>
          <a:xfrm>
            <a:off x="3937808" y="2019852"/>
            <a:ext cx="653247" cy="593128"/>
          </a:xfrm>
          <a:prstGeom prst="roundRect">
            <a:avLst/>
          </a:prstGeom>
        </p:spPr>
      </p:pic>
      <p:sp>
        <p:nvSpPr>
          <p:cNvPr id="37" name="TextBox 36">
            <a:extLst>
              <a:ext uri="{FF2B5EF4-FFF2-40B4-BE49-F238E27FC236}">
                <a16:creationId xmlns:a16="http://schemas.microsoft.com/office/drawing/2014/main" id="{FC7FFDE4-B901-4613-AC3C-172ED5A5CB1D}"/>
              </a:ext>
            </a:extLst>
          </p:cNvPr>
          <p:cNvSpPr txBox="1"/>
          <p:nvPr/>
        </p:nvSpPr>
        <p:spPr>
          <a:xfrm>
            <a:off x="4589622" y="2178961"/>
            <a:ext cx="2752598" cy="276999"/>
          </a:xfrm>
          <a:prstGeom prst="rect">
            <a:avLst/>
          </a:prstGeom>
          <a:noFill/>
        </p:spPr>
        <p:txBody>
          <a:bodyPr wrap="square" lIns="91440" tIns="45720" rIns="91440" bIns="45720" rtlCol="0" anchor="t">
            <a:spAutoFit/>
          </a:bodyPr>
          <a:lstStyle/>
          <a:p>
            <a:r>
              <a:rPr lang="en-US" sz="1200"/>
              <a:t>Enable/disable the </a:t>
            </a:r>
            <a:r>
              <a:rPr lang="en-US" sz="1200" b="1"/>
              <a:t>Green Room</a:t>
            </a:r>
            <a:r>
              <a:rPr lang="en-US" sz="1200"/>
              <a:t> feed.</a:t>
            </a:r>
          </a:p>
        </p:txBody>
      </p:sp>
      <p:pic>
        <p:nvPicPr>
          <p:cNvPr id="15" name="Picture 14" descr="A brown sign with white text&#10;&#10;Description automatically generated">
            <a:extLst>
              <a:ext uri="{FF2B5EF4-FFF2-40B4-BE49-F238E27FC236}">
                <a16:creationId xmlns:a16="http://schemas.microsoft.com/office/drawing/2014/main" id="{66B52D2D-221F-E0E3-E5F9-AD71EC3D50EA}"/>
              </a:ext>
            </a:extLst>
          </p:cNvPr>
          <p:cNvPicPr>
            <a:picLocks noChangeAspect="1"/>
          </p:cNvPicPr>
          <p:nvPr/>
        </p:nvPicPr>
        <p:blipFill rotWithShape="1">
          <a:blip r:embed="rId6"/>
          <a:srcRect l="9874" t="8058" r="16157" b="13043"/>
          <a:stretch/>
        </p:blipFill>
        <p:spPr>
          <a:xfrm>
            <a:off x="3962747" y="1011499"/>
            <a:ext cx="664391" cy="639082"/>
          </a:xfrm>
          <a:prstGeom prst="roundRect">
            <a:avLst/>
          </a:prstGeom>
        </p:spPr>
      </p:pic>
      <p:sp>
        <p:nvSpPr>
          <p:cNvPr id="40" name="TextBox 39">
            <a:extLst>
              <a:ext uri="{FF2B5EF4-FFF2-40B4-BE49-F238E27FC236}">
                <a16:creationId xmlns:a16="http://schemas.microsoft.com/office/drawing/2014/main" id="{4D982A00-AD7C-98A7-D044-1C197288B6EB}"/>
              </a:ext>
            </a:extLst>
          </p:cNvPr>
          <p:cNvSpPr txBox="1"/>
          <p:nvPr/>
        </p:nvSpPr>
        <p:spPr>
          <a:xfrm>
            <a:off x="4643757" y="1196822"/>
            <a:ext cx="2901955" cy="276999"/>
          </a:xfrm>
          <a:prstGeom prst="rect">
            <a:avLst/>
          </a:prstGeom>
          <a:noFill/>
        </p:spPr>
        <p:txBody>
          <a:bodyPr wrap="square" lIns="91440" tIns="45720" rIns="91440" bIns="45720" rtlCol="0" anchor="t">
            <a:spAutoFit/>
          </a:bodyPr>
          <a:lstStyle/>
          <a:p>
            <a:r>
              <a:rPr lang="en-US" sz="1200" b="1"/>
              <a:t>Mute/open all student mics</a:t>
            </a:r>
            <a:r>
              <a:rPr lang="en-US" sz="1200"/>
              <a:t>. </a:t>
            </a:r>
          </a:p>
        </p:txBody>
      </p:sp>
      <p:sp>
        <p:nvSpPr>
          <p:cNvPr id="32" name="Rounded Rectangle 31">
            <a:extLst>
              <a:ext uri="{FF2B5EF4-FFF2-40B4-BE49-F238E27FC236}">
                <a16:creationId xmlns:a16="http://schemas.microsoft.com/office/drawing/2014/main" id="{305F4773-6BEE-4509-84AA-D334E2DE78EB}"/>
              </a:ext>
            </a:extLst>
          </p:cNvPr>
          <p:cNvSpPr/>
          <p:nvPr/>
        </p:nvSpPr>
        <p:spPr>
          <a:xfrm>
            <a:off x="2624295" y="4528296"/>
            <a:ext cx="1134428" cy="65796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34" name="Rounded Rectangle 33">
            <a:extLst>
              <a:ext uri="{FF2B5EF4-FFF2-40B4-BE49-F238E27FC236}">
                <a16:creationId xmlns:a16="http://schemas.microsoft.com/office/drawing/2014/main" id="{8B524B1E-C8C7-0DF6-529E-7FB512DBBB96}"/>
              </a:ext>
            </a:extLst>
          </p:cNvPr>
          <p:cNvSpPr/>
          <p:nvPr/>
        </p:nvSpPr>
        <p:spPr>
          <a:xfrm>
            <a:off x="3793794" y="4532878"/>
            <a:ext cx="1134428" cy="65796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31" name="Rounded Rectangle 30">
            <a:extLst>
              <a:ext uri="{FF2B5EF4-FFF2-40B4-BE49-F238E27FC236}">
                <a16:creationId xmlns:a16="http://schemas.microsoft.com/office/drawing/2014/main" id="{46D1A7A8-EE2C-42DE-EEF8-1B856DB0DF20}"/>
              </a:ext>
            </a:extLst>
          </p:cNvPr>
          <p:cNvSpPr/>
          <p:nvPr/>
        </p:nvSpPr>
        <p:spPr>
          <a:xfrm>
            <a:off x="4990958" y="4533206"/>
            <a:ext cx="1134428" cy="65836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22" name="Rounded Rectangle 21">
            <a:extLst>
              <a:ext uri="{FF2B5EF4-FFF2-40B4-BE49-F238E27FC236}">
                <a16:creationId xmlns:a16="http://schemas.microsoft.com/office/drawing/2014/main" id="{9BDBD0FE-6039-D1BC-5548-DB021DD87708}"/>
              </a:ext>
            </a:extLst>
          </p:cNvPr>
          <p:cNvSpPr/>
          <p:nvPr/>
        </p:nvSpPr>
        <p:spPr>
          <a:xfrm>
            <a:off x="1427643" y="4533194"/>
            <a:ext cx="1134428" cy="65836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23" name="Rounded Rectangle 22">
            <a:extLst>
              <a:ext uri="{FF2B5EF4-FFF2-40B4-BE49-F238E27FC236}">
                <a16:creationId xmlns:a16="http://schemas.microsoft.com/office/drawing/2014/main" id="{E903A425-861D-71F6-0EE0-C6FE48AA7E3E}"/>
              </a:ext>
            </a:extLst>
          </p:cNvPr>
          <p:cNvSpPr/>
          <p:nvPr/>
        </p:nvSpPr>
        <p:spPr>
          <a:xfrm>
            <a:off x="202899" y="4578489"/>
            <a:ext cx="1197124" cy="618771"/>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46" name="TextBox 45">
            <a:extLst>
              <a:ext uri="{FF2B5EF4-FFF2-40B4-BE49-F238E27FC236}">
                <a16:creationId xmlns:a16="http://schemas.microsoft.com/office/drawing/2014/main" id="{DC2E3776-60D6-9C27-7A01-793E1BC3B3DC}"/>
              </a:ext>
            </a:extLst>
          </p:cNvPr>
          <p:cNvSpPr txBox="1"/>
          <p:nvPr/>
        </p:nvSpPr>
        <p:spPr>
          <a:xfrm>
            <a:off x="204405" y="4728621"/>
            <a:ext cx="1195874" cy="359457"/>
          </a:xfrm>
          <a:prstGeom prst="rect">
            <a:avLst/>
          </a:prstGeom>
          <a:noFill/>
        </p:spPr>
        <p:txBody>
          <a:bodyPr wrap="square" rtlCol="0">
            <a:spAutoFit/>
          </a:bodyPr>
          <a:lstStyle/>
          <a:p>
            <a:pPr algn="ctr"/>
            <a:r>
              <a:rPr lang="en-US" sz="868"/>
              <a:t>Desktop – the room’s computer.</a:t>
            </a:r>
          </a:p>
        </p:txBody>
      </p:sp>
      <p:sp>
        <p:nvSpPr>
          <p:cNvPr id="53" name="TextBox 52">
            <a:extLst>
              <a:ext uri="{FF2B5EF4-FFF2-40B4-BE49-F238E27FC236}">
                <a16:creationId xmlns:a16="http://schemas.microsoft.com/office/drawing/2014/main" id="{418A271F-280B-5A32-0D3E-47B86CE35F7B}"/>
              </a:ext>
            </a:extLst>
          </p:cNvPr>
          <p:cNvSpPr txBox="1"/>
          <p:nvPr/>
        </p:nvSpPr>
        <p:spPr>
          <a:xfrm>
            <a:off x="1424697" y="4755381"/>
            <a:ext cx="1138744" cy="400687"/>
          </a:xfrm>
          <a:prstGeom prst="rect">
            <a:avLst/>
          </a:prstGeom>
          <a:noFill/>
        </p:spPr>
        <p:txBody>
          <a:bodyPr wrap="square" lIns="0" tIns="0" rIns="0" bIns="0" rtlCol="0" anchor="b" anchorCtr="0">
            <a:spAutoFit/>
          </a:bodyPr>
          <a:lstStyle/>
          <a:p>
            <a:pPr algn="ctr"/>
            <a:r>
              <a:rPr lang="en-US" sz="868"/>
              <a:t>Laptop – one’s own device connected </a:t>
            </a:r>
          </a:p>
          <a:p>
            <a:pPr algn="ctr"/>
            <a:r>
              <a:rPr lang="en-US" sz="868"/>
              <a:t>via the  HDMI cable.</a:t>
            </a:r>
          </a:p>
        </p:txBody>
      </p:sp>
      <p:sp>
        <p:nvSpPr>
          <p:cNvPr id="54" name="TextBox 53">
            <a:extLst>
              <a:ext uri="{FF2B5EF4-FFF2-40B4-BE49-F238E27FC236}">
                <a16:creationId xmlns:a16="http://schemas.microsoft.com/office/drawing/2014/main" id="{09DC9D39-9F93-D955-932A-D30F2AC2D290}"/>
              </a:ext>
            </a:extLst>
          </p:cNvPr>
          <p:cNvSpPr txBox="1"/>
          <p:nvPr/>
        </p:nvSpPr>
        <p:spPr>
          <a:xfrm>
            <a:off x="2632586" y="4841099"/>
            <a:ext cx="1127522" cy="267124"/>
          </a:xfrm>
          <a:prstGeom prst="rect">
            <a:avLst/>
          </a:prstGeom>
          <a:noFill/>
        </p:spPr>
        <p:txBody>
          <a:bodyPr wrap="square" lIns="0" tIns="0" rIns="0" bIns="0" rtlCol="0">
            <a:spAutoFit/>
          </a:bodyPr>
          <a:lstStyle/>
          <a:p>
            <a:pPr algn="ctr"/>
            <a:r>
              <a:rPr lang="en-US" sz="868"/>
              <a:t>The doc cam to the left of the Crestron panel.</a:t>
            </a:r>
          </a:p>
        </p:txBody>
      </p:sp>
      <p:sp>
        <p:nvSpPr>
          <p:cNvPr id="55" name="TextBox 54">
            <a:extLst>
              <a:ext uri="{FF2B5EF4-FFF2-40B4-BE49-F238E27FC236}">
                <a16:creationId xmlns:a16="http://schemas.microsoft.com/office/drawing/2014/main" id="{DA55BE4C-583E-FDDD-9F33-FC74A7B7EBA7}"/>
              </a:ext>
            </a:extLst>
          </p:cNvPr>
          <p:cNvSpPr txBox="1"/>
          <p:nvPr/>
        </p:nvSpPr>
        <p:spPr>
          <a:xfrm>
            <a:off x="3833431" y="4887370"/>
            <a:ext cx="1124096" cy="225896"/>
          </a:xfrm>
          <a:prstGeom prst="rect">
            <a:avLst/>
          </a:prstGeom>
          <a:noFill/>
        </p:spPr>
        <p:txBody>
          <a:bodyPr wrap="square" rtlCol="0">
            <a:spAutoFit/>
          </a:bodyPr>
          <a:lstStyle/>
          <a:p>
            <a:pPr algn="r"/>
            <a:r>
              <a:rPr lang="en-US" sz="868"/>
              <a:t>Clickshare devices.</a:t>
            </a:r>
          </a:p>
        </p:txBody>
      </p:sp>
      <p:sp>
        <p:nvSpPr>
          <p:cNvPr id="60" name="Rounded Rectangle 59">
            <a:extLst>
              <a:ext uri="{FF2B5EF4-FFF2-40B4-BE49-F238E27FC236}">
                <a16:creationId xmlns:a16="http://schemas.microsoft.com/office/drawing/2014/main" id="{3659516C-AAF2-B68A-97FB-BB0550F0BBFB}"/>
              </a:ext>
            </a:extLst>
          </p:cNvPr>
          <p:cNvSpPr/>
          <p:nvPr/>
        </p:nvSpPr>
        <p:spPr>
          <a:xfrm>
            <a:off x="6190083" y="4555619"/>
            <a:ext cx="1134428" cy="659653"/>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6"/>
          </a:p>
        </p:txBody>
      </p:sp>
      <p:sp>
        <p:nvSpPr>
          <p:cNvPr id="61" name="TextBox 60">
            <a:extLst>
              <a:ext uri="{FF2B5EF4-FFF2-40B4-BE49-F238E27FC236}">
                <a16:creationId xmlns:a16="http://schemas.microsoft.com/office/drawing/2014/main" id="{B148CA63-F9D4-EFD9-982A-A66B60ECFE15}"/>
              </a:ext>
            </a:extLst>
          </p:cNvPr>
          <p:cNvSpPr txBox="1"/>
          <p:nvPr/>
        </p:nvSpPr>
        <p:spPr>
          <a:xfrm>
            <a:off x="5015682" y="4754211"/>
            <a:ext cx="1094141" cy="400687"/>
          </a:xfrm>
          <a:prstGeom prst="rect">
            <a:avLst/>
          </a:prstGeom>
          <a:noFill/>
        </p:spPr>
        <p:txBody>
          <a:bodyPr wrap="square" lIns="0" tIns="0" rIns="0" bIns="0" rtlCol="0">
            <a:spAutoFit/>
          </a:bodyPr>
          <a:lstStyle/>
          <a:p>
            <a:pPr algn="ctr"/>
            <a:r>
              <a:rPr lang="en-US" sz="868"/>
              <a:t>Any device plugged into the back wall plate. (Seldom used).</a:t>
            </a:r>
          </a:p>
        </p:txBody>
      </p:sp>
      <p:sp>
        <p:nvSpPr>
          <p:cNvPr id="62" name="TextBox 61">
            <a:extLst>
              <a:ext uri="{FF2B5EF4-FFF2-40B4-BE49-F238E27FC236}">
                <a16:creationId xmlns:a16="http://schemas.microsoft.com/office/drawing/2014/main" id="{F7EBB49F-B6E2-497C-8057-893A94330682}"/>
              </a:ext>
            </a:extLst>
          </p:cNvPr>
          <p:cNvSpPr txBox="1"/>
          <p:nvPr/>
        </p:nvSpPr>
        <p:spPr>
          <a:xfrm>
            <a:off x="6198693" y="4865243"/>
            <a:ext cx="1124095" cy="225896"/>
          </a:xfrm>
          <a:prstGeom prst="rect">
            <a:avLst/>
          </a:prstGeom>
          <a:noFill/>
        </p:spPr>
        <p:txBody>
          <a:bodyPr wrap="square" rtlCol="0">
            <a:spAutoFit/>
          </a:bodyPr>
          <a:lstStyle/>
          <a:p>
            <a:pPr algn="ctr"/>
            <a:r>
              <a:rPr lang="en-US" sz="868"/>
              <a:t>Camera Mix.</a:t>
            </a:r>
          </a:p>
        </p:txBody>
      </p:sp>
      <p:pic>
        <p:nvPicPr>
          <p:cNvPr id="63" name="Picture 62">
            <a:extLst>
              <a:ext uri="{FF2B5EF4-FFF2-40B4-BE49-F238E27FC236}">
                <a16:creationId xmlns:a16="http://schemas.microsoft.com/office/drawing/2014/main" id="{73E51002-B768-3704-FEC5-7B6A464DF5AA}"/>
              </a:ext>
            </a:extLst>
          </p:cNvPr>
          <p:cNvPicPr>
            <a:picLocks noChangeAspect="1"/>
          </p:cNvPicPr>
          <p:nvPr/>
        </p:nvPicPr>
        <p:blipFill>
          <a:blip r:embed="rId7"/>
          <a:stretch>
            <a:fillRect/>
          </a:stretch>
        </p:blipFill>
        <p:spPr>
          <a:xfrm>
            <a:off x="4588079" y="3889536"/>
            <a:ext cx="886469" cy="510390"/>
          </a:xfrm>
          <a:prstGeom prst="rect">
            <a:avLst/>
          </a:prstGeom>
        </p:spPr>
      </p:pic>
      <p:pic>
        <p:nvPicPr>
          <p:cNvPr id="65" name="Picture 64" descr="A screen shot of a device&#10;&#10;Description automatically generated">
            <a:extLst>
              <a:ext uri="{FF2B5EF4-FFF2-40B4-BE49-F238E27FC236}">
                <a16:creationId xmlns:a16="http://schemas.microsoft.com/office/drawing/2014/main" id="{B0B64020-3C9C-31FF-8CF0-F54298EBC8B1}"/>
              </a:ext>
            </a:extLst>
          </p:cNvPr>
          <p:cNvPicPr>
            <a:picLocks noChangeAspect="1"/>
          </p:cNvPicPr>
          <p:nvPr/>
        </p:nvPicPr>
        <p:blipFill>
          <a:blip r:embed="rId8"/>
          <a:stretch>
            <a:fillRect/>
          </a:stretch>
        </p:blipFill>
        <p:spPr>
          <a:xfrm>
            <a:off x="1045694" y="3881557"/>
            <a:ext cx="851486" cy="480399"/>
          </a:xfrm>
          <a:prstGeom prst="rect">
            <a:avLst/>
          </a:prstGeom>
        </p:spPr>
      </p:pic>
      <p:pic>
        <p:nvPicPr>
          <p:cNvPr id="67" name="Picture 66" descr="A screen shot of a video game&#10;&#10;Description automatically generated">
            <a:extLst>
              <a:ext uri="{FF2B5EF4-FFF2-40B4-BE49-F238E27FC236}">
                <a16:creationId xmlns:a16="http://schemas.microsoft.com/office/drawing/2014/main" id="{4C5C8FED-779F-CF09-E0A1-744CBFA1C0A4}"/>
              </a:ext>
            </a:extLst>
          </p:cNvPr>
          <p:cNvPicPr>
            <a:picLocks noChangeAspect="1"/>
          </p:cNvPicPr>
          <p:nvPr/>
        </p:nvPicPr>
        <p:blipFill>
          <a:blip r:embed="rId9"/>
          <a:stretch>
            <a:fillRect/>
          </a:stretch>
        </p:blipFill>
        <p:spPr>
          <a:xfrm>
            <a:off x="2748501" y="3874770"/>
            <a:ext cx="892760" cy="511007"/>
          </a:xfrm>
          <a:prstGeom prst="rect">
            <a:avLst/>
          </a:prstGeom>
        </p:spPr>
      </p:pic>
      <p:pic>
        <p:nvPicPr>
          <p:cNvPr id="69" name="Picture 68">
            <a:extLst>
              <a:ext uri="{FF2B5EF4-FFF2-40B4-BE49-F238E27FC236}">
                <a16:creationId xmlns:a16="http://schemas.microsoft.com/office/drawing/2014/main" id="{CE2613A5-9B94-3739-F9FA-3848BF359A52}"/>
              </a:ext>
            </a:extLst>
          </p:cNvPr>
          <p:cNvPicPr>
            <a:picLocks noChangeAspect="1"/>
          </p:cNvPicPr>
          <p:nvPr/>
        </p:nvPicPr>
        <p:blipFill>
          <a:blip r:embed="rId10"/>
          <a:stretch>
            <a:fillRect/>
          </a:stretch>
        </p:blipFill>
        <p:spPr>
          <a:xfrm>
            <a:off x="5828767" y="3993222"/>
            <a:ext cx="266444" cy="272864"/>
          </a:xfrm>
          <a:prstGeom prst="rect">
            <a:avLst/>
          </a:prstGeom>
        </p:spPr>
      </p:pic>
      <p:pic>
        <p:nvPicPr>
          <p:cNvPr id="71" name="Picture 70" descr="A white text on a black background&#10;&#10;Description automatically generated">
            <a:extLst>
              <a:ext uri="{FF2B5EF4-FFF2-40B4-BE49-F238E27FC236}">
                <a16:creationId xmlns:a16="http://schemas.microsoft.com/office/drawing/2014/main" id="{1FF446AD-D3EB-F27C-86A0-35BB6B34BD71}"/>
              </a:ext>
            </a:extLst>
          </p:cNvPr>
          <p:cNvPicPr>
            <a:picLocks noChangeAspect="1"/>
          </p:cNvPicPr>
          <p:nvPr/>
        </p:nvPicPr>
        <p:blipFill>
          <a:blip r:embed="rId11"/>
          <a:stretch>
            <a:fillRect/>
          </a:stretch>
        </p:blipFill>
        <p:spPr>
          <a:xfrm>
            <a:off x="4067663" y="3994920"/>
            <a:ext cx="294900" cy="288757"/>
          </a:xfrm>
          <a:prstGeom prst="rect">
            <a:avLst/>
          </a:prstGeom>
        </p:spPr>
      </p:pic>
      <p:pic>
        <p:nvPicPr>
          <p:cNvPr id="73" name="Picture 72" descr="A logo of a camera&#10;&#10;Description automatically generated">
            <a:extLst>
              <a:ext uri="{FF2B5EF4-FFF2-40B4-BE49-F238E27FC236}">
                <a16:creationId xmlns:a16="http://schemas.microsoft.com/office/drawing/2014/main" id="{C4C4EF73-8945-40BD-9700-3AD48AB3EE79}"/>
              </a:ext>
            </a:extLst>
          </p:cNvPr>
          <p:cNvPicPr>
            <a:picLocks noChangeAspect="1"/>
          </p:cNvPicPr>
          <p:nvPr/>
        </p:nvPicPr>
        <p:blipFill>
          <a:blip r:embed="rId12"/>
          <a:stretch>
            <a:fillRect/>
          </a:stretch>
        </p:blipFill>
        <p:spPr>
          <a:xfrm>
            <a:off x="2258868" y="3974673"/>
            <a:ext cx="332369" cy="294166"/>
          </a:xfrm>
          <a:prstGeom prst="rect">
            <a:avLst/>
          </a:prstGeom>
        </p:spPr>
      </p:pic>
      <p:pic>
        <p:nvPicPr>
          <p:cNvPr id="75" name="Picture 74" descr="A white microphone icon with text&#10;&#10;Description automatically generated">
            <a:extLst>
              <a:ext uri="{FF2B5EF4-FFF2-40B4-BE49-F238E27FC236}">
                <a16:creationId xmlns:a16="http://schemas.microsoft.com/office/drawing/2014/main" id="{3B66504D-7347-A423-D179-0B77626BA06E}"/>
              </a:ext>
            </a:extLst>
          </p:cNvPr>
          <p:cNvPicPr>
            <a:picLocks noChangeAspect="1"/>
          </p:cNvPicPr>
          <p:nvPr/>
        </p:nvPicPr>
        <p:blipFill>
          <a:blip r:embed="rId13"/>
          <a:stretch>
            <a:fillRect/>
          </a:stretch>
        </p:blipFill>
        <p:spPr>
          <a:xfrm>
            <a:off x="526480" y="3947089"/>
            <a:ext cx="343501" cy="332537"/>
          </a:xfrm>
          <a:prstGeom prst="rect">
            <a:avLst/>
          </a:prstGeom>
        </p:spPr>
      </p:pic>
      <p:pic>
        <p:nvPicPr>
          <p:cNvPr id="77" name="Picture 76" descr="A white line on a blue background&#10;&#10;Description automatically generated">
            <a:extLst>
              <a:ext uri="{FF2B5EF4-FFF2-40B4-BE49-F238E27FC236}">
                <a16:creationId xmlns:a16="http://schemas.microsoft.com/office/drawing/2014/main" id="{C61554F3-0A97-064A-2A9D-B9BCDC6C9EFC}"/>
              </a:ext>
            </a:extLst>
          </p:cNvPr>
          <p:cNvPicPr>
            <a:picLocks noChangeAspect="1"/>
          </p:cNvPicPr>
          <p:nvPr/>
        </p:nvPicPr>
        <p:blipFill rotWithShape="1">
          <a:blip r:embed="rId14"/>
          <a:srcRect l="14230" t="14874" r="12603" b="21782"/>
          <a:stretch/>
        </p:blipFill>
        <p:spPr>
          <a:xfrm>
            <a:off x="6452205" y="4426353"/>
            <a:ext cx="611236" cy="356616"/>
          </a:xfrm>
          <a:prstGeom prst="rect">
            <a:avLst/>
          </a:prstGeom>
        </p:spPr>
      </p:pic>
      <p:pic>
        <p:nvPicPr>
          <p:cNvPr id="79" name="Picture 78" descr="A white circle with a dot&#10;&#10;Description automatically generated">
            <a:extLst>
              <a:ext uri="{FF2B5EF4-FFF2-40B4-BE49-F238E27FC236}">
                <a16:creationId xmlns:a16="http://schemas.microsoft.com/office/drawing/2014/main" id="{5B237ECE-C421-7A39-F0C8-A8ACE8F16CA9}"/>
              </a:ext>
            </a:extLst>
          </p:cNvPr>
          <p:cNvPicPr>
            <a:picLocks noChangeAspect="1"/>
          </p:cNvPicPr>
          <p:nvPr/>
        </p:nvPicPr>
        <p:blipFill>
          <a:blip r:embed="rId15"/>
          <a:stretch>
            <a:fillRect/>
          </a:stretch>
        </p:blipFill>
        <p:spPr>
          <a:xfrm>
            <a:off x="5467314" y="4426019"/>
            <a:ext cx="361561" cy="339530"/>
          </a:xfrm>
          <a:prstGeom prst="rect">
            <a:avLst/>
          </a:prstGeom>
        </p:spPr>
      </p:pic>
      <p:pic>
        <p:nvPicPr>
          <p:cNvPr id="81" name="Picture 80" descr="A white arrow in a circle&#10;&#10;Description automatically generated">
            <a:extLst>
              <a:ext uri="{FF2B5EF4-FFF2-40B4-BE49-F238E27FC236}">
                <a16:creationId xmlns:a16="http://schemas.microsoft.com/office/drawing/2014/main" id="{9FC640FD-3B2F-607A-B8FE-4215C9928562}"/>
              </a:ext>
            </a:extLst>
          </p:cNvPr>
          <p:cNvPicPr>
            <a:picLocks noChangeAspect="1"/>
          </p:cNvPicPr>
          <p:nvPr/>
        </p:nvPicPr>
        <p:blipFill>
          <a:blip r:embed="rId16"/>
          <a:stretch>
            <a:fillRect/>
          </a:stretch>
        </p:blipFill>
        <p:spPr>
          <a:xfrm>
            <a:off x="4163695" y="4427005"/>
            <a:ext cx="462486" cy="356616"/>
          </a:xfrm>
          <a:prstGeom prst="rect">
            <a:avLst/>
          </a:prstGeom>
        </p:spPr>
      </p:pic>
      <p:pic>
        <p:nvPicPr>
          <p:cNvPr id="83" name="Picture 82" descr="A white icon with a piece of paper&#10;&#10;Description automatically generated">
            <a:extLst>
              <a:ext uri="{FF2B5EF4-FFF2-40B4-BE49-F238E27FC236}">
                <a16:creationId xmlns:a16="http://schemas.microsoft.com/office/drawing/2014/main" id="{1D4C3FA4-D950-3CE4-0054-792A1B73FF1F}"/>
              </a:ext>
            </a:extLst>
          </p:cNvPr>
          <p:cNvPicPr>
            <a:picLocks noChangeAspect="1"/>
          </p:cNvPicPr>
          <p:nvPr/>
        </p:nvPicPr>
        <p:blipFill>
          <a:blip r:embed="rId17"/>
          <a:stretch>
            <a:fillRect/>
          </a:stretch>
        </p:blipFill>
        <p:spPr>
          <a:xfrm>
            <a:off x="2979157" y="4427005"/>
            <a:ext cx="426769" cy="356616"/>
          </a:xfrm>
          <a:prstGeom prst="rect">
            <a:avLst/>
          </a:prstGeom>
        </p:spPr>
      </p:pic>
      <p:pic>
        <p:nvPicPr>
          <p:cNvPr id="85" name="Picture 84" descr="A white line on a blue background&#10;&#10;Description automatically generated">
            <a:extLst>
              <a:ext uri="{FF2B5EF4-FFF2-40B4-BE49-F238E27FC236}">
                <a16:creationId xmlns:a16="http://schemas.microsoft.com/office/drawing/2014/main" id="{0D7719DC-7DFF-C5CE-1E97-6CEB548F433C}"/>
              </a:ext>
            </a:extLst>
          </p:cNvPr>
          <p:cNvPicPr>
            <a:picLocks noChangeAspect="1"/>
          </p:cNvPicPr>
          <p:nvPr/>
        </p:nvPicPr>
        <p:blipFill>
          <a:blip r:embed="rId18"/>
          <a:stretch>
            <a:fillRect/>
          </a:stretch>
        </p:blipFill>
        <p:spPr>
          <a:xfrm>
            <a:off x="1765053" y="4425524"/>
            <a:ext cx="423804" cy="356616"/>
          </a:xfrm>
          <a:prstGeom prst="rect">
            <a:avLst/>
          </a:prstGeom>
        </p:spPr>
      </p:pic>
      <p:pic>
        <p:nvPicPr>
          <p:cNvPr id="87" name="Picture 86" descr="A computer screen with a white outline&#10;&#10;Description automatically generated">
            <a:extLst>
              <a:ext uri="{FF2B5EF4-FFF2-40B4-BE49-F238E27FC236}">
                <a16:creationId xmlns:a16="http://schemas.microsoft.com/office/drawing/2014/main" id="{5DDB1163-E553-D003-008A-06C29A2DD256}"/>
              </a:ext>
            </a:extLst>
          </p:cNvPr>
          <p:cNvPicPr>
            <a:picLocks noChangeAspect="1"/>
          </p:cNvPicPr>
          <p:nvPr/>
        </p:nvPicPr>
        <p:blipFill>
          <a:blip r:embed="rId19"/>
          <a:stretch>
            <a:fillRect/>
          </a:stretch>
        </p:blipFill>
        <p:spPr>
          <a:xfrm>
            <a:off x="612599" y="4415846"/>
            <a:ext cx="376498" cy="357673"/>
          </a:xfrm>
          <a:prstGeom prst="rect">
            <a:avLst/>
          </a:prstGeom>
        </p:spPr>
      </p:pic>
      <p:sp>
        <p:nvSpPr>
          <p:cNvPr id="3" name="TextBox 2">
            <a:extLst>
              <a:ext uri="{FF2B5EF4-FFF2-40B4-BE49-F238E27FC236}">
                <a16:creationId xmlns:a16="http://schemas.microsoft.com/office/drawing/2014/main" id="{F5081CCA-7496-93D2-6917-9165FD17A1E9}"/>
              </a:ext>
            </a:extLst>
          </p:cNvPr>
          <p:cNvSpPr txBox="1"/>
          <p:nvPr/>
        </p:nvSpPr>
        <p:spPr>
          <a:xfrm>
            <a:off x="4728800" y="1628842"/>
            <a:ext cx="26533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Use the main panel volume slider to control the </a:t>
            </a:r>
            <a:r>
              <a:rPr lang="en-US" sz="1200" b="1"/>
              <a:t>overall room volume</a:t>
            </a:r>
            <a:r>
              <a:rPr lang="en-US" sz="1200"/>
              <a:t>.</a:t>
            </a:r>
          </a:p>
        </p:txBody>
      </p:sp>
      <p:sp>
        <p:nvSpPr>
          <p:cNvPr id="9" name="Arrow: Left 8">
            <a:extLst>
              <a:ext uri="{FF2B5EF4-FFF2-40B4-BE49-F238E27FC236}">
                <a16:creationId xmlns:a16="http://schemas.microsoft.com/office/drawing/2014/main" id="{0473E7C7-0370-54F5-C420-32DB8D719DBD}"/>
              </a:ext>
            </a:extLst>
          </p:cNvPr>
          <p:cNvSpPr/>
          <p:nvPr/>
        </p:nvSpPr>
        <p:spPr>
          <a:xfrm>
            <a:off x="3592410" y="1814538"/>
            <a:ext cx="1145541" cy="137464"/>
          </a:xfrm>
          <a:prstGeom prst="lef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D2763DC-50F8-65DA-2524-38F0EE8AAE8A}"/>
              </a:ext>
            </a:extLst>
          </p:cNvPr>
          <p:cNvGrpSpPr/>
          <p:nvPr/>
        </p:nvGrpSpPr>
        <p:grpSpPr>
          <a:xfrm>
            <a:off x="178736" y="113296"/>
            <a:ext cx="7321597" cy="5125229"/>
            <a:chOff x="146626" y="96351"/>
            <a:chExt cx="7321597" cy="5125229"/>
          </a:xfrm>
        </p:grpSpPr>
        <p:sp>
          <p:nvSpPr>
            <p:cNvPr id="24" name="Rounded Rectangle 23">
              <a:extLst>
                <a:ext uri="{FF2B5EF4-FFF2-40B4-BE49-F238E27FC236}">
                  <a16:creationId xmlns:a16="http://schemas.microsoft.com/office/drawing/2014/main" id="{30C7D632-5AB0-0552-B5FB-40D24892B7DE}"/>
                </a:ext>
              </a:extLst>
            </p:cNvPr>
            <p:cNvSpPr/>
            <p:nvPr/>
          </p:nvSpPr>
          <p:spPr>
            <a:xfrm>
              <a:off x="6087936" y="2565022"/>
              <a:ext cx="1272667" cy="1240002"/>
            </a:xfrm>
            <a:prstGeom prst="roundRect">
              <a:avLst/>
            </a:prstGeom>
            <a:solidFill>
              <a:schemeClr val="accent1">
                <a:alpha val="533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object 3">
              <a:extLst>
                <a:ext uri="{FF2B5EF4-FFF2-40B4-BE49-F238E27FC236}">
                  <a16:creationId xmlns:a16="http://schemas.microsoft.com/office/drawing/2014/main" id="{6C2B7F1C-F44C-62E6-B304-5A06E5BAF4AC}"/>
                </a:ext>
              </a:extLst>
            </p:cNvPr>
            <p:cNvGrpSpPr/>
            <p:nvPr/>
          </p:nvGrpSpPr>
          <p:grpSpPr>
            <a:xfrm>
              <a:off x="146626" y="96351"/>
              <a:ext cx="7321597" cy="5125229"/>
              <a:chOff x="175582" y="958904"/>
              <a:chExt cx="7178040" cy="3034030"/>
            </a:xfrm>
          </p:grpSpPr>
          <p:sp>
            <p:nvSpPr>
              <p:cNvPr id="5" name="object 4">
                <a:extLst>
                  <a:ext uri="{FF2B5EF4-FFF2-40B4-BE49-F238E27FC236}">
                    <a16:creationId xmlns:a16="http://schemas.microsoft.com/office/drawing/2014/main" id="{35FD1D93-EBED-A449-D748-A361B51FBADA}"/>
                  </a:ext>
                </a:extLst>
              </p:cNvPr>
              <p:cNvSpPr/>
              <p:nvPr/>
            </p:nvSpPr>
            <p:spPr>
              <a:xfrm>
                <a:off x="188282" y="971604"/>
                <a:ext cx="7152640" cy="3008630"/>
              </a:xfrm>
              <a:custGeom>
                <a:avLst/>
                <a:gdLst/>
                <a:ahLst/>
                <a:cxnLst/>
                <a:rect l="l" t="t" r="r" b="b"/>
                <a:pathLst>
                  <a:path w="7152640" h="3008629">
                    <a:moveTo>
                      <a:pt x="7042416" y="3008363"/>
                    </a:moveTo>
                    <a:lnTo>
                      <a:pt x="109677" y="3008363"/>
                    </a:lnTo>
                    <a:lnTo>
                      <a:pt x="66983" y="2999743"/>
                    </a:lnTo>
                    <a:lnTo>
                      <a:pt x="32121" y="2976235"/>
                    </a:lnTo>
                    <a:lnTo>
                      <a:pt x="8618" y="2941369"/>
                    </a:lnTo>
                    <a:lnTo>
                      <a:pt x="0" y="2898673"/>
                    </a:lnTo>
                    <a:lnTo>
                      <a:pt x="0" y="109689"/>
                    </a:lnTo>
                    <a:lnTo>
                      <a:pt x="8618" y="66994"/>
                    </a:lnTo>
                    <a:lnTo>
                      <a:pt x="32121" y="32127"/>
                    </a:lnTo>
                    <a:lnTo>
                      <a:pt x="66983" y="8620"/>
                    </a:lnTo>
                    <a:lnTo>
                      <a:pt x="109677" y="0"/>
                    </a:lnTo>
                    <a:lnTo>
                      <a:pt x="7042416" y="0"/>
                    </a:lnTo>
                    <a:lnTo>
                      <a:pt x="7085112" y="8620"/>
                    </a:lnTo>
                    <a:lnTo>
                      <a:pt x="7119978" y="32127"/>
                    </a:lnTo>
                    <a:lnTo>
                      <a:pt x="7143486" y="66994"/>
                    </a:lnTo>
                    <a:lnTo>
                      <a:pt x="7152106" y="109689"/>
                    </a:lnTo>
                    <a:lnTo>
                      <a:pt x="7152106" y="2898673"/>
                    </a:lnTo>
                    <a:lnTo>
                      <a:pt x="7143486" y="2941369"/>
                    </a:lnTo>
                    <a:lnTo>
                      <a:pt x="7119978" y="2976235"/>
                    </a:lnTo>
                    <a:lnTo>
                      <a:pt x="7085112" y="2999743"/>
                    </a:lnTo>
                    <a:lnTo>
                      <a:pt x="7042416" y="3008363"/>
                    </a:lnTo>
                    <a:close/>
                  </a:path>
                </a:pathLst>
              </a:custGeom>
              <a:ln w="25400">
                <a:solidFill>
                  <a:srgbClr val="333E47"/>
                </a:solidFill>
              </a:ln>
            </p:spPr>
            <p:txBody>
              <a:bodyPr wrap="square" lIns="0" tIns="0" rIns="0" bIns="0" rtlCol="0"/>
              <a:lstStyle/>
              <a:p>
                <a:endParaRPr sz="756"/>
              </a:p>
            </p:txBody>
          </p:sp>
          <p:sp>
            <p:nvSpPr>
              <p:cNvPr id="6" name="object 5">
                <a:extLst>
                  <a:ext uri="{FF2B5EF4-FFF2-40B4-BE49-F238E27FC236}">
                    <a16:creationId xmlns:a16="http://schemas.microsoft.com/office/drawing/2014/main" id="{A5E1EA58-A83C-CBF5-F0F0-7A7006A2AA3E}"/>
                  </a:ext>
                </a:extLst>
              </p:cNvPr>
              <p:cNvSpPr/>
              <p:nvPr/>
            </p:nvSpPr>
            <p:spPr>
              <a:xfrm>
                <a:off x="186065" y="968951"/>
                <a:ext cx="7152640" cy="278765"/>
              </a:xfrm>
              <a:custGeom>
                <a:avLst/>
                <a:gdLst/>
                <a:ahLst/>
                <a:cxnLst/>
                <a:rect l="l" t="t" r="r" b="b"/>
                <a:pathLst>
                  <a:path w="7152640" h="278765">
                    <a:moveTo>
                      <a:pt x="7042416" y="0"/>
                    </a:moveTo>
                    <a:lnTo>
                      <a:pt x="109689" y="0"/>
                    </a:lnTo>
                    <a:lnTo>
                      <a:pt x="66994" y="8618"/>
                    </a:lnTo>
                    <a:lnTo>
                      <a:pt x="32127" y="32121"/>
                    </a:lnTo>
                    <a:lnTo>
                      <a:pt x="8620" y="66983"/>
                    </a:lnTo>
                    <a:lnTo>
                      <a:pt x="0" y="109677"/>
                    </a:lnTo>
                    <a:lnTo>
                      <a:pt x="0" y="278650"/>
                    </a:lnTo>
                    <a:lnTo>
                      <a:pt x="7152106" y="278650"/>
                    </a:lnTo>
                    <a:lnTo>
                      <a:pt x="7152106" y="109677"/>
                    </a:lnTo>
                    <a:lnTo>
                      <a:pt x="7143486" y="66983"/>
                    </a:lnTo>
                    <a:lnTo>
                      <a:pt x="7119978" y="32121"/>
                    </a:lnTo>
                    <a:lnTo>
                      <a:pt x="7085112" y="8618"/>
                    </a:lnTo>
                    <a:lnTo>
                      <a:pt x="7042416" y="0"/>
                    </a:lnTo>
                    <a:close/>
                  </a:path>
                </a:pathLst>
              </a:custGeom>
              <a:solidFill>
                <a:srgbClr val="333E47"/>
              </a:solidFill>
            </p:spPr>
            <p:txBody>
              <a:bodyPr wrap="square" lIns="0" tIns="0" rIns="0" bIns="0" rtlCol="0"/>
              <a:lstStyle/>
              <a:p>
                <a:endParaRPr sz="756"/>
              </a:p>
            </p:txBody>
          </p:sp>
          <p:sp>
            <p:nvSpPr>
              <p:cNvPr id="7" name="object 6">
                <a:extLst>
                  <a:ext uri="{FF2B5EF4-FFF2-40B4-BE49-F238E27FC236}">
                    <a16:creationId xmlns:a16="http://schemas.microsoft.com/office/drawing/2014/main" id="{25F607EA-0029-93B1-53F7-FE7FB183286D}"/>
                  </a:ext>
                </a:extLst>
              </p:cNvPr>
              <p:cNvSpPr/>
              <p:nvPr/>
            </p:nvSpPr>
            <p:spPr>
              <a:xfrm>
                <a:off x="186065" y="968951"/>
                <a:ext cx="7152640" cy="278765"/>
              </a:xfrm>
              <a:custGeom>
                <a:avLst/>
                <a:gdLst/>
                <a:ahLst/>
                <a:cxnLst/>
                <a:rect l="l" t="t" r="r" b="b"/>
                <a:pathLst>
                  <a:path w="7152640" h="278765">
                    <a:moveTo>
                      <a:pt x="7152106" y="278650"/>
                    </a:moveTo>
                    <a:lnTo>
                      <a:pt x="0" y="278650"/>
                    </a:lnTo>
                    <a:lnTo>
                      <a:pt x="0" y="109677"/>
                    </a:lnTo>
                    <a:lnTo>
                      <a:pt x="8620" y="66983"/>
                    </a:lnTo>
                    <a:lnTo>
                      <a:pt x="32127" y="32121"/>
                    </a:lnTo>
                    <a:lnTo>
                      <a:pt x="66994" y="8618"/>
                    </a:lnTo>
                    <a:lnTo>
                      <a:pt x="109689" y="0"/>
                    </a:lnTo>
                    <a:lnTo>
                      <a:pt x="7042416" y="0"/>
                    </a:lnTo>
                    <a:lnTo>
                      <a:pt x="7085112" y="8618"/>
                    </a:lnTo>
                    <a:lnTo>
                      <a:pt x="7119978" y="32121"/>
                    </a:lnTo>
                    <a:lnTo>
                      <a:pt x="7143486" y="66983"/>
                    </a:lnTo>
                    <a:lnTo>
                      <a:pt x="7152106" y="109677"/>
                    </a:lnTo>
                    <a:lnTo>
                      <a:pt x="7152106" y="278650"/>
                    </a:lnTo>
                    <a:close/>
                  </a:path>
                </a:pathLst>
              </a:custGeom>
              <a:ln w="19050">
                <a:solidFill>
                  <a:srgbClr val="333E47"/>
                </a:solidFill>
              </a:ln>
            </p:spPr>
            <p:txBody>
              <a:bodyPr wrap="square" lIns="0" tIns="0" rIns="0" bIns="0" rtlCol="0"/>
              <a:lstStyle/>
              <a:p>
                <a:endParaRPr sz="756"/>
              </a:p>
            </p:txBody>
          </p:sp>
        </p:grpSp>
        <p:sp>
          <p:nvSpPr>
            <p:cNvPr id="8" name="Rounded Rectangle 7">
              <a:extLst>
                <a:ext uri="{FF2B5EF4-FFF2-40B4-BE49-F238E27FC236}">
                  <a16:creationId xmlns:a16="http://schemas.microsoft.com/office/drawing/2014/main" id="{519F2116-C57C-ED1C-4502-B806C87CA82D}"/>
                </a:ext>
              </a:extLst>
            </p:cNvPr>
            <p:cNvSpPr/>
            <p:nvPr/>
          </p:nvSpPr>
          <p:spPr>
            <a:xfrm>
              <a:off x="204326" y="2660308"/>
              <a:ext cx="5858782" cy="1140012"/>
            </a:xfrm>
            <a:prstGeom prst="roundRect">
              <a:avLst/>
            </a:prstGeom>
            <a:solidFill>
              <a:schemeClr val="bg1"/>
            </a:solidFill>
            <a:ln w="317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The screen space shows the current content. A monitor next to the panel displays the extended auditorium’s main computer or attached laptop screen. Three large displays screens hang on the wall, while two additional confidence screens face the presenter from the floor in front. There is also a green room controlled by this panel. </a:t>
              </a:r>
              <a:endParaRPr lang="en-US">
                <a:solidFill>
                  <a:schemeClr val="tx1"/>
                </a:solidFill>
              </a:endParaRPr>
            </a:p>
            <a:p>
              <a:pPr algn="ctr"/>
              <a:r>
                <a:rPr lang="en-US" sz="1200">
                  <a:solidFill>
                    <a:schemeClr val="tx1"/>
                  </a:solidFill>
                </a:rPr>
                <a:t>The Crestron panel controls what content is displayed where and allows installed camera, light, and mic controls. </a:t>
              </a:r>
              <a:endParaRPr lang="en-US">
                <a:solidFill>
                  <a:schemeClr val="tx1"/>
                </a:solidFill>
              </a:endParaRPr>
            </a:p>
          </p:txBody>
        </p:sp>
        <p:grpSp>
          <p:nvGrpSpPr>
            <p:cNvPr id="16" name="Group 15">
              <a:extLst>
                <a:ext uri="{FF2B5EF4-FFF2-40B4-BE49-F238E27FC236}">
                  <a16:creationId xmlns:a16="http://schemas.microsoft.com/office/drawing/2014/main" id="{E83E5F2E-A98C-21D9-7AE1-00F4134066A2}"/>
                </a:ext>
              </a:extLst>
            </p:cNvPr>
            <p:cNvGrpSpPr/>
            <p:nvPr/>
          </p:nvGrpSpPr>
          <p:grpSpPr>
            <a:xfrm>
              <a:off x="6058333" y="2815472"/>
              <a:ext cx="1399127" cy="968002"/>
              <a:chOff x="6635638" y="1768512"/>
              <a:chExt cx="3092542" cy="2646955"/>
            </a:xfrm>
          </p:grpSpPr>
          <p:sp>
            <p:nvSpPr>
              <p:cNvPr id="19" name="TextBox 18">
                <a:extLst>
                  <a:ext uri="{FF2B5EF4-FFF2-40B4-BE49-F238E27FC236}">
                    <a16:creationId xmlns:a16="http://schemas.microsoft.com/office/drawing/2014/main" id="{55175E66-7E0D-9D3C-3125-5C13CFB387FC}"/>
                  </a:ext>
                </a:extLst>
              </p:cNvPr>
              <p:cNvSpPr txBox="1"/>
              <p:nvPr/>
            </p:nvSpPr>
            <p:spPr>
              <a:xfrm>
                <a:off x="6635638" y="2648106"/>
                <a:ext cx="3092542" cy="1767361"/>
              </a:xfrm>
              <a:prstGeom prst="rect">
                <a:avLst/>
              </a:prstGeom>
              <a:noFill/>
            </p:spPr>
            <p:txBody>
              <a:bodyPr wrap="square" rtlCol="0">
                <a:spAutoFit/>
              </a:bodyPr>
              <a:lstStyle/>
              <a:p>
                <a:r>
                  <a:rPr lang="en-US" sz="900" i="1"/>
                  <a:t>To learn more, click the QR code, or scan it with your mobile device camera.</a:t>
                </a:r>
              </a:p>
            </p:txBody>
          </p:sp>
          <p:pic>
            <p:nvPicPr>
              <p:cNvPr id="21" name="Graphic 20" descr="Information with solid fill">
                <a:extLst>
                  <a:ext uri="{FF2B5EF4-FFF2-40B4-BE49-F238E27FC236}">
                    <a16:creationId xmlns:a16="http://schemas.microsoft.com/office/drawing/2014/main" id="{7ABA7132-2194-8691-4B8F-3D9A2A0CACA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44621" y="1768512"/>
                <a:ext cx="496512" cy="632334"/>
              </a:xfrm>
              <a:prstGeom prst="rect">
                <a:avLst/>
              </a:prstGeom>
            </p:spPr>
          </p:pic>
        </p:grpSp>
        <p:pic>
          <p:nvPicPr>
            <p:cNvPr id="10" name="Picture 9" descr="A qr code on a white background&#10;&#10;Description automatically generated">
              <a:extLst>
                <a:ext uri="{FF2B5EF4-FFF2-40B4-BE49-F238E27FC236}">
                  <a16:creationId xmlns:a16="http://schemas.microsoft.com/office/drawing/2014/main" id="{92B69CB5-D159-66E4-572D-A14B93EBEBB6}"/>
                </a:ext>
              </a:extLst>
            </p:cNvPr>
            <p:cNvPicPr>
              <a:picLocks noChangeAspect="1"/>
            </p:cNvPicPr>
            <p:nvPr/>
          </p:nvPicPr>
          <p:blipFill>
            <a:blip r:embed="rId22"/>
            <a:stretch>
              <a:fillRect/>
            </a:stretch>
          </p:blipFill>
          <p:spPr>
            <a:xfrm>
              <a:off x="6655213" y="2618053"/>
              <a:ext cx="516993" cy="517213"/>
            </a:xfrm>
            <a:prstGeom prst="rect">
              <a:avLst/>
            </a:prstGeom>
          </p:spPr>
        </p:pic>
      </p:grpSp>
      <p:sp>
        <p:nvSpPr>
          <p:cNvPr id="17" name="TextBox 16">
            <a:extLst>
              <a:ext uri="{FF2B5EF4-FFF2-40B4-BE49-F238E27FC236}">
                <a16:creationId xmlns:a16="http://schemas.microsoft.com/office/drawing/2014/main" id="{6B7A9C05-9C6E-5387-612C-B47DA23F300E}"/>
              </a:ext>
            </a:extLst>
          </p:cNvPr>
          <p:cNvSpPr txBox="1"/>
          <p:nvPr/>
        </p:nvSpPr>
        <p:spPr>
          <a:xfrm>
            <a:off x="177958" y="110667"/>
            <a:ext cx="7302522" cy="369332"/>
          </a:xfrm>
          <a:prstGeom prst="rect">
            <a:avLst/>
          </a:prstGeom>
          <a:noFill/>
        </p:spPr>
        <p:txBody>
          <a:bodyPr wrap="square" lIns="91440" tIns="45720" rIns="91440" bIns="45720" rtlCol="0" anchor="t">
            <a:spAutoFit/>
          </a:bodyPr>
          <a:lstStyle/>
          <a:p>
            <a:pPr algn="ctr"/>
            <a:r>
              <a:rPr lang="en-US">
                <a:solidFill>
                  <a:schemeClr val="bg1"/>
                </a:solidFill>
              </a:rPr>
              <a:t>Crestron Controls for the Auditorium </a:t>
            </a:r>
            <a:endParaRPr lang="en-US" sz="1400">
              <a:solidFill>
                <a:schemeClr val="bg1"/>
              </a:solidFill>
            </a:endParaRPr>
          </a:p>
        </p:txBody>
      </p:sp>
      <p:pic>
        <p:nvPicPr>
          <p:cNvPr id="26" name="Picture 25" descr="A screenshot of a computer&#10;&#10;Description automatically generated">
            <a:extLst>
              <a:ext uri="{FF2B5EF4-FFF2-40B4-BE49-F238E27FC236}">
                <a16:creationId xmlns:a16="http://schemas.microsoft.com/office/drawing/2014/main" id="{42B01659-CFF3-0174-4FA6-07E925972390}"/>
              </a:ext>
            </a:extLst>
          </p:cNvPr>
          <p:cNvPicPr>
            <a:picLocks noChangeAspect="1"/>
          </p:cNvPicPr>
          <p:nvPr/>
        </p:nvPicPr>
        <p:blipFill>
          <a:blip r:embed="rId23"/>
          <a:stretch>
            <a:fillRect/>
          </a:stretch>
        </p:blipFill>
        <p:spPr>
          <a:xfrm>
            <a:off x="6452936" y="3877917"/>
            <a:ext cx="791417" cy="478838"/>
          </a:xfrm>
          <a:prstGeom prst="rect">
            <a:avLst/>
          </a:prstGeom>
        </p:spPr>
      </p:pic>
    </p:spTree>
    <p:extLst>
      <p:ext uri="{BB962C8B-B14F-4D97-AF65-F5344CB8AC3E}">
        <p14:creationId xmlns:p14="http://schemas.microsoft.com/office/powerpoint/2010/main" val="2716056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59</TotalTime>
  <Words>3343</Words>
  <Application>Microsoft Macintosh PowerPoint</Application>
  <PresentationFormat>Custom</PresentationFormat>
  <Paragraphs>303</Paragraphs>
  <Slides>24</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ArialNarrow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Read, Michelle F</dc:creator>
  <cp:lastModifiedBy>Read, Michelle F</cp:lastModifiedBy>
  <cp:revision>11</cp:revision>
  <cp:lastPrinted>2024-04-24T19:20:52Z</cp:lastPrinted>
  <dcterms:created xsi:type="dcterms:W3CDTF">2024-04-17T21:06:22Z</dcterms:created>
  <dcterms:modified xsi:type="dcterms:W3CDTF">2024-10-15T23:52:57Z</dcterms:modified>
</cp:coreProperties>
</file>